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0"/>
  </p:notesMasterIdLst>
  <p:sldIdLst>
    <p:sldId id="341" r:id="rId2"/>
    <p:sldId id="272" r:id="rId3"/>
    <p:sldId id="273" r:id="rId4"/>
    <p:sldId id="274" r:id="rId5"/>
    <p:sldId id="275" r:id="rId6"/>
    <p:sldId id="342" r:id="rId7"/>
    <p:sldId id="276" r:id="rId8"/>
    <p:sldId id="278" r:id="rId9"/>
  </p:sldIdLst>
  <p:sldSz cx="18288000" cy="10287000"/>
  <p:notesSz cx="6858000" cy="9144000"/>
  <p:embeddedFontLst>
    <p:embeddedFont>
      <p:font typeface="Angsana New" panose="02020603050405020304" pitchFamily="18" charset="-34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B54"/>
    <a:srgbClr val="BD60DA"/>
    <a:srgbClr val="E088E2"/>
    <a:srgbClr val="D09E00"/>
    <a:srgbClr val="C29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F7FA1-E21E-4C3B-91CB-38143DBCD9D5}" type="datetimeFigureOut">
              <a:rPr lang="th-TH" smtClean="0"/>
              <a:t>01/07/67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A7287-8F4F-417B-91CD-3C1E6F2B11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309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5CCF6-D27E-4C45-8808-B1AC05ECCF7C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60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94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3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10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80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99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0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42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2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93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0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3.gif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gif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gif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3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4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3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4F4B-FBCF-2620-9D74-48D77D08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D221994-9755-DFA7-DD92-76F0434FBE99}"/>
              </a:ext>
            </a:extLst>
          </p:cNvPr>
          <p:cNvSpPr/>
          <p:nvPr/>
        </p:nvSpPr>
        <p:spPr>
          <a:xfrm rot="-5400000">
            <a:off x="13487400" y="331470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43C6DFA-C336-42F3-AE46-8917CF9044F8}"/>
              </a:ext>
            </a:extLst>
          </p:cNvPr>
          <p:cNvSpPr/>
          <p:nvPr/>
        </p:nvSpPr>
        <p:spPr>
          <a:xfrm flipH="1">
            <a:off x="-438591" y="6439099"/>
            <a:ext cx="3791391" cy="3847901"/>
          </a:xfrm>
          <a:custGeom>
            <a:avLst/>
            <a:gdLst/>
            <a:ahLst/>
            <a:cxnLst/>
            <a:rect l="l" t="t" r="r" b="b"/>
            <a:pathLst>
              <a:path w="4399962" h="4399962">
                <a:moveTo>
                  <a:pt x="4399962" y="0"/>
                </a:moveTo>
                <a:lnTo>
                  <a:pt x="0" y="0"/>
                </a:lnTo>
                <a:lnTo>
                  <a:pt x="0" y="4399962"/>
                </a:lnTo>
                <a:lnTo>
                  <a:pt x="4399962" y="4399962"/>
                </a:lnTo>
                <a:lnTo>
                  <a:pt x="43999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04BBC98-3937-9B1B-09E6-A7D036FE4436}"/>
              </a:ext>
            </a:extLst>
          </p:cNvPr>
          <p:cNvSpPr/>
          <p:nvPr/>
        </p:nvSpPr>
        <p:spPr>
          <a:xfrm>
            <a:off x="14620239" y="9735182"/>
            <a:ext cx="3591561" cy="437518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9E265AA-08A9-F0BB-FE78-BDD889B89393}"/>
              </a:ext>
            </a:extLst>
          </p:cNvPr>
          <p:cNvSpPr/>
          <p:nvPr/>
        </p:nvSpPr>
        <p:spPr>
          <a:xfrm>
            <a:off x="222971" y="190500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246D1072-6695-746E-1C50-61BB0BE4E3A9}"/>
              </a:ext>
            </a:extLst>
          </p:cNvPr>
          <p:cNvGrpSpPr/>
          <p:nvPr/>
        </p:nvGrpSpPr>
        <p:grpSpPr>
          <a:xfrm>
            <a:off x="3171825" y="904559"/>
            <a:ext cx="11506200" cy="8830623"/>
            <a:chOff x="3171825" y="904559"/>
            <a:chExt cx="11506200" cy="8125141"/>
          </a:xfrm>
        </p:grpSpPr>
        <p:sp>
          <p:nvSpPr>
            <p:cNvPr id="10" name="สี่เหลี่ยมผืนผ้า: มุมมน 9">
              <a:extLst>
                <a:ext uri="{FF2B5EF4-FFF2-40B4-BE49-F238E27FC236}">
                  <a16:creationId xmlns:a16="http://schemas.microsoft.com/office/drawing/2014/main" id="{2A6F06B6-E9C3-AD2E-6C89-6B82375D6202}"/>
                </a:ext>
              </a:extLst>
            </p:cNvPr>
            <p:cNvSpPr/>
            <p:nvPr/>
          </p:nvSpPr>
          <p:spPr>
            <a:xfrm>
              <a:off x="3171825" y="904559"/>
              <a:ext cx="11506200" cy="8125141"/>
            </a:xfrm>
            <a:prstGeom prst="roundRect">
              <a:avLst>
                <a:gd name="adj" fmla="val 921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6E8FE51E-5001-7BCF-5ECD-921243D9743D}"/>
                </a:ext>
              </a:extLst>
            </p:cNvPr>
            <p:cNvGrpSpPr/>
            <p:nvPr/>
          </p:nvGrpSpPr>
          <p:grpSpPr>
            <a:xfrm>
              <a:off x="3432996" y="1157367"/>
              <a:ext cx="11045004" cy="7567533"/>
              <a:chOff x="3268003" y="1174685"/>
              <a:chExt cx="11045004" cy="7567533"/>
            </a:xfrm>
          </p:grpSpPr>
          <p:sp>
            <p:nvSpPr>
              <p:cNvPr id="13" name="สี่เหลี่ยมผืนผ้า: มุมมน 12">
                <a:extLst>
                  <a:ext uri="{FF2B5EF4-FFF2-40B4-BE49-F238E27FC236}">
                    <a16:creationId xmlns:a16="http://schemas.microsoft.com/office/drawing/2014/main" id="{56B67C7E-993D-C847-9A72-854D679C52EC}"/>
                  </a:ext>
                </a:extLst>
              </p:cNvPr>
              <p:cNvSpPr/>
              <p:nvPr/>
            </p:nvSpPr>
            <p:spPr>
              <a:xfrm>
                <a:off x="3268003" y="1174685"/>
                <a:ext cx="11045004" cy="7567533"/>
              </a:xfrm>
              <a:prstGeom prst="roundRect">
                <a:avLst>
                  <a:gd name="adj" fmla="val 948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5" name="ตัวเชื่อมต่อตรง 14">
                <a:extLst>
                  <a:ext uri="{FF2B5EF4-FFF2-40B4-BE49-F238E27FC236}">
                    <a16:creationId xmlns:a16="http://schemas.microsoft.com/office/drawing/2014/main" id="{7C9B4B33-378A-E461-0636-D3B3920C3D04}"/>
                  </a:ext>
                </a:extLst>
              </p:cNvPr>
              <p:cNvCxnSpPr/>
              <p:nvPr/>
            </p:nvCxnSpPr>
            <p:spPr>
              <a:xfrm>
                <a:off x="3492607" y="4191156"/>
                <a:ext cx="1074420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416A2CD4-52A6-DF84-CD87-C711769D3049}"/>
              </a:ext>
            </a:extLst>
          </p:cNvPr>
          <p:cNvSpPr/>
          <p:nvPr/>
        </p:nvSpPr>
        <p:spPr>
          <a:xfrm rot="20552341">
            <a:off x="238580" y="749927"/>
            <a:ext cx="2061944" cy="6080380"/>
          </a:xfrm>
          <a:custGeom>
            <a:avLst/>
            <a:gdLst/>
            <a:ahLst/>
            <a:cxnLst/>
            <a:rect l="l" t="t" r="r" b="b"/>
            <a:pathLst>
              <a:path w="1781040" h="4676691">
                <a:moveTo>
                  <a:pt x="0" y="0"/>
                </a:moveTo>
                <a:lnTo>
                  <a:pt x="1781039" y="0"/>
                </a:lnTo>
                <a:lnTo>
                  <a:pt x="1781039" y="4676691"/>
                </a:lnTo>
                <a:lnTo>
                  <a:pt x="0" y="4676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766ECDEB-8C33-37DC-DD81-6F1F06A02D34}"/>
              </a:ext>
            </a:extLst>
          </p:cNvPr>
          <p:cNvSpPr/>
          <p:nvPr/>
        </p:nvSpPr>
        <p:spPr>
          <a:xfrm flipH="1">
            <a:off x="14758221" y="6767159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B86BA844-7060-157A-F223-16B23289DC00}"/>
              </a:ext>
            </a:extLst>
          </p:cNvPr>
          <p:cNvSpPr/>
          <p:nvPr/>
        </p:nvSpPr>
        <p:spPr>
          <a:xfrm flipH="1">
            <a:off x="2457289" y="6851949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02FE3A2-6422-6201-3AB8-9F351EA31E1F}"/>
              </a:ext>
            </a:extLst>
          </p:cNvPr>
          <p:cNvSpPr/>
          <p:nvPr/>
        </p:nvSpPr>
        <p:spPr>
          <a:xfrm flipH="1">
            <a:off x="1936269" y="2045936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0CBEC60D-D547-DCF6-6F52-D16586040470}"/>
              </a:ext>
            </a:extLst>
          </p:cNvPr>
          <p:cNvSpPr/>
          <p:nvPr/>
        </p:nvSpPr>
        <p:spPr>
          <a:xfrm>
            <a:off x="13901927" y="8123295"/>
            <a:ext cx="1906154" cy="1736188"/>
          </a:xfrm>
          <a:custGeom>
            <a:avLst/>
            <a:gdLst/>
            <a:ahLst/>
            <a:cxnLst/>
            <a:rect l="l" t="t" r="r" b="b"/>
            <a:pathLst>
              <a:path w="1906154" h="1736188">
                <a:moveTo>
                  <a:pt x="0" y="0"/>
                </a:moveTo>
                <a:lnTo>
                  <a:pt x="1906154" y="0"/>
                </a:lnTo>
                <a:lnTo>
                  <a:pt x="1906154" y="1736188"/>
                </a:lnTo>
                <a:lnTo>
                  <a:pt x="0" y="1736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78C54260-C3AE-632B-4E73-AFEA27E47CB5}"/>
              </a:ext>
            </a:extLst>
          </p:cNvPr>
          <p:cNvSpPr/>
          <p:nvPr/>
        </p:nvSpPr>
        <p:spPr>
          <a:xfrm>
            <a:off x="14035151" y="233082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061D76B0-1497-A264-2B0B-40862028FF00}"/>
              </a:ext>
            </a:extLst>
          </p:cNvPr>
          <p:cNvSpPr/>
          <p:nvPr/>
        </p:nvSpPr>
        <p:spPr>
          <a:xfrm>
            <a:off x="76200" y="9583584"/>
            <a:ext cx="3441961" cy="419294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A5DE8D6-7067-5388-641C-4E67201D1678}"/>
              </a:ext>
            </a:extLst>
          </p:cNvPr>
          <p:cNvSpPr txBox="1"/>
          <p:nvPr/>
        </p:nvSpPr>
        <p:spPr>
          <a:xfrm>
            <a:off x="4043922" y="1257300"/>
            <a:ext cx="999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แผนการจัดการเรียนรู้ที่ 7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5545395-C450-0DD3-E97C-350262E95E87}"/>
              </a:ext>
            </a:extLst>
          </p:cNvPr>
          <p:cNvSpPr txBox="1"/>
          <p:nvPr/>
        </p:nvSpPr>
        <p:spPr>
          <a:xfrm>
            <a:off x="2743200" y="3077958"/>
            <a:ext cx="12302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ปัจจัยที่มีผลต่อการเปลี่ยนแปลงของเทคโนโลยี  (3)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209FEDA3-4495-7A76-1BF0-BE38D1B494E4}"/>
              </a:ext>
            </a:extLst>
          </p:cNvPr>
          <p:cNvSpPr txBox="1"/>
          <p:nvPr/>
        </p:nvSpPr>
        <p:spPr>
          <a:xfrm>
            <a:off x="3819317" y="4693265"/>
            <a:ext cx="104300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FF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ตัวชี้วัดระหว่างทาง</a:t>
            </a:r>
          </a:p>
          <a:p>
            <a:pPr algn="thaiDist"/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 4.1   ม.4/1 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วิเคราะห์แนวคิดหลักของเทคโนโลยี  ความสัมพันธ์กับศาสตร์อื่นโดยเฉพาะวิทยาศาสตร์หรือคณิตศาสตร์ รวมทั้งประเมินผลกระทบที่จะเกิดขึ้นต่อมนุษย์  สังคม  เศรษฐกิจ  และสิ่งแวดล้อม  เพื่อเป็นแนวทางในการพัฒนาเทคโนโลยี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9980F9A4-4AEE-509B-F022-45DECB6660B5}"/>
              </a:ext>
            </a:extLst>
          </p:cNvPr>
          <p:cNvSpPr txBox="1"/>
          <p:nvPr/>
        </p:nvSpPr>
        <p:spPr>
          <a:xfrm>
            <a:off x="3827356" y="7477661"/>
            <a:ext cx="98257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74B23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สาระการเรียนรู้</a:t>
            </a:r>
          </a:p>
          <a:p>
            <a:pPr algn="thaiDist"/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	- ปัจจัยที่มีผลต่อการเปลี่ยนแปลงของเทคโนโลยีด้านความก้าวหน้า</a:t>
            </a:r>
            <a:b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	ของศาสตร์ต่าง  ๆ </a:t>
            </a:r>
          </a:p>
        </p:txBody>
      </p:sp>
    </p:spTree>
    <p:extLst>
      <p:ext uri="{BB962C8B-B14F-4D97-AF65-F5344CB8AC3E}">
        <p14:creationId xmlns:p14="http://schemas.microsoft.com/office/powerpoint/2010/main" val="3634019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4F4B-FBCF-2620-9D74-48D77D08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3EC1C4-D0FA-D542-8B52-E7CAEC104E35}"/>
              </a:ext>
            </a:extLst>
          </p:cNvPr>
          <p:cNvSpPr/>
          <p:nvPr/>
        </p:nvSpPr>
        <p:spPr>
          <a:xfrm rot="5236778" flipH="1" flipV="1">
            <a:off x="15598375" y="-280527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CFA697D-041D-3D81-3224-50B2BE7835A8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B3370C-E374-F986-4F7A-B01DE6B14A9F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8E1AEB1-205B-57AB-6239-04000878CCC1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9EB966B-0D37-E5CC-BDC2-6A34FCFAFDF3}"/>
              </a:ext>
            </a:extLst>
          </p:cNvPr>
          <p:cNvSpPr/>
          <p:nvPr/>
        </p:nvSpPr>
        <p:spPr>
          <a:xfrm>
            <a:off x="137782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8009A4E6-0630-97B3-1ECD-205CF82C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16">
            <a:extLst>
              <a:ext uri="{FF2B5EF4-FFF2-40B4-BE49-F238E27FC236}">
                <a16:creationId xmlns:a16="http://schemas.microsoft.com/office/drawing/2014/main" id="{980E2497-63DF-9B82-3173-21E9AA14AD24}"/>
              </a:ext>
            </a:extLst>
          </p:cNvPr>
          <p:cNvSpPr/>
          <p:nvPr/>
        </p:nvSpPr>
        <p:spPr>
          <a:xfrm>
            <a:off x="308469" y="9619408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7CB89DF8-767B-889C-A31A-5FC3930A6A5B}"/>
              </a:ext>
            </a:extLst>
          </p:cNvPr>
          <p:cNvSpPr/>
          <p:nvPr/>
        </p:nvSpPr>
        <p:spPr>
          <a:xfrm>
            <a:off x="308469" y="316682"/>
            <a:ext cx="9510647" cy="15494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4EE47EE-B966-0A61-6473-71431007C4B1}"/>
              </a:ext>
            </a:extLst>
          </p:cNvPr>
          <p:cNvSpPr txBox="1"/>
          <p:nvPr/>
        </p:nvSpPr>
        <p:spPr>
          <a:xfrm>
            <a:off x="685800" y="517408"/>
            <a:ext cx="93612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7200" b="1" i="0" u="none" strike="noStrike" baseline="0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ด้านความก้าวหน้าของศาสตร์ต่าง ๆ</a:t>
            </a:r>
            <a:endParaRPr lang="th-TH" sz="7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1D95F024-BD18-A55C-FC8E-0CC9A4E3CC46}"/>
              </a:ext>
            </a:extLst>
          </p:cNvPr>
          <p:cNvGrpSpPr/>
          <p:nvPr/>
        </p:nvGrpSpPr>
        <p:grpSpPr>
          <a:xfrm>
            <a:off x="577882" y="2266932"/>
            <a:ext cx="8292182" cy="7137279"/>
            <a:chOff x="577882" y="2266932"/>
            <a:chExt cx="8292182" cy="7137279"/>
          </a:xfrm>
        </p:grpSpPr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id="{1B6E044C-4C15-DB3D-EA82-424D760DF372}"/>
                </a:ext>
              </a:extLst>
            </p:cNvPr>
            <p:cNvGrpSpPr/>
            <p:nvPr/>
          </p:nvGrpSpPr>
          <p:grpSpPr>
            <a:xfrm>
              <a:off x="577882" y="2266932"/>
              <a:ext cx="8292182" cy="6859304"/>
              <a:chOff x="4662651" y="2130589"/>
              <a:chExt cx="8590104" cy="7241184"/>
            </a:xfrm>
          </p:grpSpPr>
          <p:sp>
            <p:nvSpPr>
              <p:cNvPr id="18" name="สี่เหลี่ยมผืนผ้า: มุมมน 17">
                <a:extLst>
                  <a:ext uri="{FF2B5EF4-FFF2-40B4-BE49-F238E27FC236}">
                    <a16:creationId xmlns:a16="http://schemas.microsoft.com/office/drawing/2014/main" id="{7CF5604D-C12B-34D1-ABEB-2B0B4D57E625}"/>
                  </a:ext>
                </a:extLst>
              </p:cNvPr>
              <p:cNvSpPr/>
              <p:nvPr/>
            </p:nvSpPr>
            <p:spPr>
              <a:xfrm>
                <a:off x="4662651" y="2130589"/>
                <a:ext cx="8590104" cy="7241184"/>
              </a:xfrm>
              <a:prstGeom prst="roundRect">
                <a:avLst>
                  <a:gd name="adj" fmla="val 4991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700" dirty="0"/>
              </a:p>
            </p:txBody>
          </p:sp>
          <p:grpSp>
            <p:nvGrpSpPr>
              <p:cNvPr id="5" name="Group 2">
                <a:extLst>
                  <a:ext uri="{FF2B5EF4-FFF2-40B4-BE49-F238E27FC236}">
                    <a16:creationId xmlns:a16="http://schemas.microsoft.com/office/drawing/2014/main" id="{DCF25B77-12B7-CEB1-246C-A0EC6414A739}"/>
                  </a:ext>
                </a:extLst>
              </p:cNvPr>
              <p:cNvGrpSpPr/>
              <p:nvPr/>
            </p:nvGrpSpPr>
            <p:grpSpPr>
              <a:xfrm>
                <a:off x="4774446" y="2398482"/>
                <a:ext cx="8335489" cy="6867727"/>
                <a:chOff x="-602154" y="26815"/>
                <a:chExt cx="11113985" cy="9156969"/>
              </a:xfrm>
            </p:grpSpPr>
            <p:grpSp>
              <p:nvGrpSpPr>
                <p:cNvPr id="6" name="Group 3">
                  <a:extLst>
                    <a:ext uri="{FF2B5EF4-FFF2-40B4-BE49-F238E27FC236}">
                      <a16:creationId xmlns:a16="http://schemas.microsoft.com/office/drawing/2014/main" id="{D664D796-5EF8-9C38-945F-608CD55B912D}"/>
                    </a:ext>
                  </a:extLst>
                </p:cNvPr>
                <p:cNvGrpSpPr/>
                <p:nvPr/>
              </p:nvGrpSpPr>
              <p:grpSpPr>
                <a:xfrm>
                  <a:off x="-568797" y="26815"/>
                  <a:ext cx="11080628" cy="9156969"/>
                  <a:chOff x="-144306" y="6803"/>
                  <a:chExt cx="2811196" cy="2323157"/>
                </a:xfrm>
              </p:grpSpPr>
              <p:sp>
                <p:nvSpPr>
                  <p:cNvPr id="17" name="Freeform 4">
                    <a:extLst>
                      <a:ext uri="{FF2B5EF4-FFF2-40B4-BE49-F238E27FC236}">
                        <a16:creationId xmlns:a16="http://schemas.microsoft.com/office/drawing/2014/main" id="{FC491199-39A4-6FC7-80EF-6F70B028AB65}"/>
                      </a:ext>
                    </a:extLst>
                  </p:cNvPr>
                  <p:cNvSpPr/>
                  <p:nvPr/>
                </p:nvSpPr>
                <p:spPr>
                  <a:xfrm>
                    <a:off x="-144306" y="6803"/>
                    <a:ext cx="2811196" cy="232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5577" h="2783840">
                        <a:moveTo>
                          <a:pt x="3041117" y="2783840"/>
                        </a:moveTo>
                        <a:lnTo>
                          <a:pt x="124460" y="2783840"/>
                        </a:lnTo>
                        <a:cubicBezTo>
                          <a:pt x="55880" y="2783840"/>
                          <a:pt x="0" y="2727960"/>
                          <a:pt x="0" y="2659380"/>
                        </a:cubicBezTo>
                        <a:lnTo>
                          <a:pt x="0" y="124460"/>
                        </a:lnTo>
                        <a:cubicBezTo>
                          <a:pt x="0" y="55880"/>
                          <a:pt x="55880" y="0"/>
                          <a:pt x="124460" y="0"/>
                        </a:cubicBezTo>
                        <a:lnTo>
                          <a:pt x="3041117" y="0"/>
                        </a:lnTo>
                        <a:cubicBezTo>
                          <a:pt x="3109696" y="0"/>
                          <a:pt x="3165577" y="55880"/>
                          <a:pt x="3165577" y="124460"/>
                        </a:cubicBezTo>
                        <a:lnTo>
                          <a:pt x="3165577" y="2659380"/>
                        </a:lnTo>
                        <a:cubicBezTo>
                          <a:pt x="3165577" y="2727960"/>
                          <a:pt x="3109696" y="2783840"/>
                          <a:pt x="3041117" y="27838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>
                    <a:noFill/>
                  </a:ln>
                </p:spPr>
              </p:sp>
            </p:grpSp>
            <p:grpSp>
              <p:nvGrpSpPr>
                <p:cNvPr id="7" name="Group 5">
                  <a:extLst>
                    <a:ext uri="{FF2B5EF4-FFF2-40B4-BE49-F238E27FC236}">
                      <a16:creationId xmlns:a16="http://schemas.microsoft.com/office/drawing/2014/main" id="{30880A61-F81A-0CB3-2DB5-C51796008DC9}"/>
                    </a:ext>
                  </a:extLst>
                </p:cNvPr>
                <p:cNvGrpSpPr/>
                <p:nvPr/>
              </p:nvGrpSpPr>
              <p:grpSpPr>
                <a:xfrm rot="-10800000">
                  <a:off x="617779" y="556357"/>
                  <a:ext cx="289704" cy="289704"/>
                  <a:chOff x="16855737" y="0"/>
                  <a:chExt cx="6350000" cy="6350000"/>
                </a:xfrm>
              </p:grpSpPr>
              <p:sp>
                <p:nvSpPr>
                  <p:cNvPr id="15" name="Freeform 6">
                    <a:extLst>
                      <a:ext uri="{FF2B5EF4-FFF2-40B4-BE49-F238E27FC236}">
                        <a16:creationId xmlns:a16="http://schemas.microsoft.com/office/drawing/2014/main" id="{C02DA0D4-9766-8627-70EC-698C6402B098}"/>
                      </a:ext>
                    </a:extLst>
                  </p:cNvPr>
                  <p:cNvSpPr/>
                  <p:nvPr/>
                </p:nvSpPr>
                <p:spPr>
                  <a:xfrm>
                    <a:off x="16855737" y="0"/>
                    <a:ext cx="6350000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0000" h="6350000">
                        <a:moveTo>
                          <a:pt x="3175000" y="0"/>
                        </a:moveTo>
                        <a:cubicBezTo>
                          <a:pt x="1421496" y="0"/>
                          <a:pt x="0" y="1421496"/>
                          <a:pt x="0" y="3175000"/>
                        </a:cubicBezTo>
                        <a:cubicBezTo>
                          <a:pt x="0" y="4928504"/>
                          <a:pt x="1421496" y="6350000"/>
                          <a:pt x="3175000" y="6350000"/>
                        </a:cubicBezTo>
                        <a:cubicBezTo>
                          <a:pt x="4928504" y="6350000"/>
                          <a:pt x="6350000" y="4928504"/>
                          <a:pt x="6350000" y="3175000"/>
                        </a:cubicBezTo>
                        <a:cubicBezTo>
                          <a:pt x="6350000" y="1421496"/>
                          <a:pt x="4928504" y="0"/>
                          <a:pt x="3175000" y="0"/>
                        </a:cubicBezTo>
                        <a:close/>
                      </a:path>
                    </a:pathLst>
                  </a:custGeom>
                  <a:solidFill>
                    <a:srgbClr val="EDECED"/>
                  </a:solidFill>
                  <a:ln w="28575">
                    <a:solidFill>
                      <a:schemeClr val="tx1"/>
                    </a:solidFill>
                  </a:ln>
                </p:spPr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E0CB4D55-3C1F-3D38-4003-0DA817FEEA4E}"/>
                    </a:ext>
                  </a:extLst>
                </p:cNvPr>
                <p:cNvGrpSpPr/>
                <p:nvPr/>
              </p:nvGrpSpPr>
              <p:grpSpPr>
                <a:xfrm rot="-10800000">
                  <a:off x="270938" y="556357"/>
                  <a:ext cx="289704" cy="289704"/>
                  <a:chOff x="16855737" y="0"/>
                  <a:chExt cx="6350000" cy="6350000"/>
                </a:xfrm>
              </p:grpSpPr>
              <p:sp>
                <p:nvSpPr>
                  <p:cNvPr id="13" name="Freeform 8">
                    <a:extLst>
                      <a:ext uri="{FF2B5EF4-FFF2-40B4-BE49-F238E27FC236}">
                        <a16:creationId xmlns:a16="http://schemas.microsoft.com/office/drawing/2014/main" id="{B786CB8E-8E43-322E-D323-C42211181A16}"/>
                      </a:ext>
                    </a:extLst>
                  </p:cNvPr>
                  <p:cNvSpPr/>
                  <p:nvPr/>
                </p:nvSpPr>
                <p:spPr>
                  <a:xfrm>
                    <a:off x="16855737" y="0"/>
                    <a:ext cx="6350000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0000" h="6350000">
                        <a:moveTo>
                          <a:pt x="3175000" y="0"/>
                        </a:moveTo>
                        <a:cubicBezTo>
                          <a:pt x="1421496" y="0"/>
                          <a:pt x="0" y="1421496"/>
                          <a:pt x="0" y="3175000"/>
                        </a:cubicBezTo>
                        <a:cubicBezTo>
                          <a:pt x="0" y="4928504"/>
                          <a:pt x="1421496" y="6350000"/>
                          <a:pt x="3175000" y="6350000"/>
                        </a:cubicBezTo>
                        <a:cubicBezTo>
                          <a:pt x="4928504" y="6350000"/>
                          <a:pt x="6350000" y="4928504"/>
                          <a:pt x="6350000" y="3175000"/>
                        </a:cubicBezTo>
                        <a:cubicBezTo>
                          <a:pt x="6350000" y="1421496"/>
                          <a:pt x="4928504" y="0"/>
                          <a:pt x="3175000" y="0"/>
                        </a:cubicBezTo>
                        <a:close/>
                      </a:path>
                    </a:pathLst>
                  </a:custGeom>
                  <a:solidFill>
                    <a:srgbClr val="FFD558"/>
                  </a:solidFill>
                  <a:ln w="28575">
                    <a:solidFill>
                      <a:schemeClr val="tx1"/>
                    </a:solidFill>
                  </a:ln>
                </p:spPr>
              </p:sp>
            </p:grpSp>
            <p:grpSp>
              <p:nvGrpSpPr>
                <p:cNvPr id="9" name="Group 9">
                  <a:extLst>
                    <a:ext uri="{FF2B5EF4-FFF2-40B4-BE49-F238E27FC236}">
                      <a16:creationId xmlns:a16="http://schemas.microsoft.com/office/drawing/2014/main" id="{6A5180CC-4BA1-954B-298E-FF6C74C78B2F}"/>
                    </a:ext>
                  </a:extLst>
                </p:cNvPr>
                <p:cNvGrpSpPr/>
                <p:nvPr/>
              </p:nvGrpSpPr>
              <p:grpSpPr>
                <a:xfrm rot="-10800000">
                  <a:off x="-75902" y="556357"/>
                  <a:ext cx="289704" cy="289704"/>
                  <a:chOff x="16855737" y="0"/>
                  <a:chExt cx="6350000" cy="6350000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7C0613D8-3997-1863-F20A-6ECA0ABCC5A8}"/>
                      </a:ext>
                    </a:extLst>
                  </p:cNvPr>
                  <p:cNvSpPr/>
                  <p:nvPr/>
                </p:nvSpPr>
                <p:spPr>
                  <a:xfrm>
                    <a:off x="16855737" y="0"/>
                    <a:ext cx="6350000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0000" h="6350000">
                        <a:moveTo>
                          <a:pt x="3175000" y="0"/>
                        </a:moveTo>
                        <a:cubicBezTo>
                          <a:pt x="1421496" y="0"/>
                          <a:pt x="0" y="1421496"/>
                          <a:pt x="0" y="3175000"/>
                        </a:cubicBezTo>
                        <a:cubicBezTo>
                          <a:pt x="0" y="4928504"/>
                          <a:pt x="1421496" y="6350000"/>
                          <a:pt x="3175000" y="6350000"/>
                        </a:cubicBezTo>
                        <a:cubicBezTo>
                          <a:pt x="4928504" y="6350000"/>
                          <a:pt x="6350000" y="4928504"/>
                          <a:pt x="6350000" y="3175000"/>
                        </a:cubicBezTo>
                        <a:cubicBezTo>
                          <a:pt x="6350000" y="1421496"/>
                          <a:pt x="4928504" y="0"/>
                          <a:pt x="3175000" y="0"/>
                        </a:cubicBezTo>
                        <a:close/>
                      </a:path>
                    </a:pathLst>
                  </a:custGeom>
                  <a:solidFill>
                    <a:srgbClr val="171717"/>
                  </a:solidFill>
                  <a:ln w="28575">
                    <a:solidFill>
                      <a:schemeClr val="tx1"/>
                    </a:solidFill>
                  </a:ln>
                </p:spPr>
              </p:sp>
            </p:grpSp>
            <p:sp>
              <p:nvSpPr>
                <p:cNvPr id="10" name="AutoShape 11">
                  <a:extLst>
                    <a:ext uri="{FF2B5EF4-FFF2-40B4-BE49-F238E27FC236}">
                      <a16:creationId xmlns:a16="http://schemas.microsoft.com/office/drawing/2014/main" id="{F6C4BCC3-049A-CA40-9C3A-9368696D8CCA}"/>
                    </a:ext>
                  </a:extLst>
                </p:cNvPr>
                <p:cNvSpPr/>
                <p:nvPr/>
              </p:nvSpPr>
              <p:spPr>
                <a:xfrm>
                  <a:off x="-602154" y="1216987"/>
                  <a:ext cx="11080631" cy="0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th-TH" dirty="0"/>
                </a:p>
              </p:txBody>
            </p:sp>
          </p:grpSp>
        </p:grpSp>
        <p:sp>
          <p:nvSpPr>
            <p:cNvPr id="24" name="กล่องข้อความ 23">
              <a:extLst>
                <a:ext uri="{FF2B5EF4-FFF2-40B4-BE49-F238E27FC236}">
                  <a16:creationId xmlns:a16="http://schemas.microsoft.com/office/drawing/2014/main" id="{493DD309-EBF2-5689-8642-4C89633555AC}"/>
                </a:ext>
              </a:extLst>
            </p:cNvPr>
            <p:cNvSpPr txBox="1"/>
            <p:nvPr/>
          </p:nvSpPr>
          <p:spPr>
            <a:xfrm>
              <a:off x="762000" y="3771900"/>
              <a:ext cx="7805869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72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ความก้าวหน้าของวิทยาศาสตร์และเทคโนโลยีทำให้มีผลต่อการเปลี่ยนแปลงต่อปัจจัยต่างๆ ดังต่อไปนี้</a:t>
              </a:r>
            </a:p>
            <a:p>
              <a:pPr algn="thaiDist"/>
              <a:endPara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6" name="เครื่องหมายบวก 25">
            <a:extLst>
              <a:ext uri="{FF2B5EF4-FFF2-40B4-BE49-F238E27FC236}">
                <a16:creationId xmlns:a16="http://schemas.microsoft.com/office/drawing/2014/main" id="{FB2B43FC-BBB1-5B40-8C36-FB9E35D009B6}"/>
              </a:ext>
            </a:extLst>
          </p:cNvPr>
          <p:cNvSpPr/>
          <p:nvPr/>
        </p:nvSpPr>
        <p:spPr>
          <a:xfrm>
            <a:off x="15946316" y="2106232"/>
            <a:ext cx="970916" cy="970916"/>
          </a:xfrm>
          <a:prstGeom prst="mathPlu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เครื่องหมายบวก 26">
            <a:extLst>
              <a:ext uri="{FF2B5EF4-FFF2-40B4-BE49-F238E27FC236}">
                <a16:creationId xmlns:a16="http://schemas.microsoft.com/office/drawing/2014/main" id="{76899B79-EF44-1ED0-4F24-432114B5C0DE}"/>
              </a:ext>
            </a:extLst>
          </p:cNvPr>
          <p:cNvSpPr/>
          <p:nvPr/>
        </p:nvSpPr>
        <p:spPr>
          <a:xfrm>
            <a:off x="10602693" y="8224504"/>
            <a:ext cx="970916" cy="97091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เครื่องหมายบวก 27">
            <a:extLst>
              <a:ext uri="{FF2B5EF4-FFF2-40B4-BE49-F238E27FC236}">
                <a16:creationId xmlns:a16="http://schemas.microsoft.com/office/drawing/2014/main" id="{72EC0CB9-2606-E714-D3B4-18D616F48AEF}"/>
              </a:ext>
            </a:extLst>
          </p:cNvPr>
          <p:cNvSpPr/>
          <p:nvPr/>
        </p:nvSpPr>
        <p:spPr>
          <a:xfrm>
            <a:off x="9624150" y="7522526"/>
            <a:ext cx="1281169" cy="1281169"/>
          </a:xfrm>
          <a:prstGeom prst="mathPlu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เครื่องหมายบวก 32">
            <a:extLst>
              <a:ext uri="{FF2B5EF4-FFF2-40B4-BE49-F238E27FC236}">
                <a16:creationId xmlns:a16="http://schemas.microsoft.com/office/drawing/2014/main" id="{35174724-D8C7-4C3D-3DFF-32615B8C2568}"/>
              </a:ext>
            </a:extLst>
          </p:cNvPr>
          <p:cNvSpPr/>
          <p:nvPr/>
        </p:nvSpPr>
        <p:spPr>
          <a:xfrm>
            <a:off x="16615290" y="2707501"/>
            <a:ext cx="970916" cy="97091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C59F170-931B-91D8-BA76-7C820AB06A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04" y="1594693"/>
            <a:ext cx="6859304" cy="6859304"/>
          </a:xfrm>
          <a:prstGeom prst="rect">
            <a:avLst/>
          </a:prstGeom>
        </p:spPr>
      </p:pic>
      <p:pic>
        <p:nvPicPr>
          <p:cNvPr id="1026" name="Picture 2" descr="New York Yes Sticker by Nora Fikse">
            <a:extLst>
              <a:ext uri="{FF2B5EF4-FFF2-40B4-BE49-F238E27FC236}">
                <a16:creationId xmlns:a16="http://schemas.microsoft.com/office/drawing/2014/main" id="{A58DA343-219F-4112-EE70-94EB5938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543" y="1085390"/>
            <a:ext cx="3739551" cy="40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New York Yes Sticker by Nora Fikse">
            <a:extLst>
              <a:ext uri="{FF2B5EF4-FFF2-40B4-BE49-F238E27FC236}">
                <a16:creationId xmlns:a16="http://schemas.microsoft.com/office/drawing/2014/main" id="{444050C1-F1C8-2E75-5E99-72ED4A08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931" y="5756819"/>
            <a:ext cx="3739551" cy="40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00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40963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4BB43493-4159-3330-73B6-66B73F8D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7DA5067F-0B4B-7098-2D9B-DB856C2EAEAC}"/>
              </a:ext>
            </a:extLst>
          </p:cNvPr>
          <p:cNvGrpSpPr/>
          <p:nvPr/>
        </p:nvGrpSpPr>
        <p:grpSpPr>
          <a:xfrm>
            <a:off x="459542" y="493909"/>
            <a:ext cx="9217857" cy="8535791"/>
            <a:chOff x="459542" y="493909"/>
            <a:chExt cx="9217857" cy="8535791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F94C24E6-0B34-FD0C-5BF1-E4289C709B3C}"/>
                </a:ext>
              </a:extLst>
            </p:cNvPr>
            <p:cNvGrpSpPr/>
            <p:nvPr/>
          </p:nvGrpSpPr>
          <p:grpSpPr>
            <a:xfrm>
              <a:off x="459542" y="493909"/>
              <a:ext cx="9217857" cy="8535791"/>
              <a:chOff x="308468" y="1238482"/>
              <a:chExt cx="8381694" cy="8535791"/>
            </a:xfrm>
          </p:grpSpPr>
          <p:sp>
            <p:nvSpPr>
              <p:cNvPr id="36" name="สี่เหลี่ยมผืนผ้า: มุมมน 35">
                <a:extLst>
                  <a:ext uri="{FF2B5EF4-FFF2-40B4-BE49-F238E27FC236}">
                    <a16:creationId xmlns:a16="http://schemas.microsoft.com/office/drawing/2014/main" id="{7AB5ABFA-A2C2-A3F4-A360-A77293981E09}"/>
                  </a:ext>
                </a:extLst>
              </p:cNvPr>
              <p:cNvSpPr/>
              <p:nvPr/>
            </p:nvSpPr>
            <p:spPr>
              <a:xfrm>
                <a:off x="646051" y="1423067"/>
                <a:ext cx="8044111" cy="83512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1ACA76FB-79D7-846F-555B-193A08EBBC30}"/>
                  </a:ext>
                </a:extLst>
              </p:cNvPr>
              <p:cNvSpPr/>
              <p:nvPr/>
            </p:nvSpPr>
            <p:spPr>
              <a:xfrm>
                <a:off x="308468" y="1238482"/>
                <a:ext cx="8044111" cy="8351206"/>
              </a:xfrm>
              <a:prstGeom prst="roundRect">
                <a:avLst>
                  <a:gd name="adj" fmla="val 11457"/>
                </a:avLst>
              </a:prstGeom>
              <a:solidFill>
                <a:srgbClr val="FCF5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51CBBA7A-4D56-95CE-DF3C-175E99C9E48A}"/>
                </a:ext>
              </a:extLst>
            </p:cNvPr>
            <p:cNvSpPr txBox="1"/>
            <p:nvPr/>
          </p:nvSpPr>
          <p:spPr>
            <a:xfrm>
              <a:off x="778247" y="1141928"/>
              <a:ext cx="8365753" cy="72019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4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ด้านศึกษาศาสตร์ </a:t>
              </a:r>
              <a:r>
                <a:rPr lang="th-TH" sz="51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เป็นการศึกษาการสร้างพื้นฐานและความรู้ของการเป็นครูประกอบด้วยวิชาการศึกษา เป็นต้น จึงมีการนำเทคโนโลยีทางการศึกษามาใช้ในศาสตร์นี้เพื่อนำความรู้ แนวคิด กระบวนการ และผลผลิตทางวิทยาศาสตร์มาใช้ร่วมกันอย่างมีระบบเพื่อแก้ปัญหาและพัฒนาการศึกษาให้ก้าวหน้าอย่างมีประสิทธิภาพ เช่น การเรียนการสอนทางไกลผ่านดาวเทียม</a:t>
              </a:r>
              <a:endParaRPr lang="th-TH" sz="51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BB80DCAD-D57C-B4D0-2EF1-020738134D91}"/>
              </a:ext>
            </a:extLst>
          </p:cNvPr>
          <p:cNvSpPr/>
          <p:nvPr/>
        </p:nvSpPr>
        <p:spPr>
          <a:xfrm>
            <a:off x="460869" y="971173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B5B868D-3A99-D5D6-BB66-71ADF34BE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99" y="843684"/>
            <a:ext cx="8709861" cy="8709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6C9DA-A42C-D75F-A3BB-DD081E5F9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A9B707-9091-3F5D-3B58-8A54CC5E08F3}"/>
              </a:ext>
            </a:extLst>
          </p:cNvPr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072F20E-BDE5-6E83-5778-A633B7FE6844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CA50EB7-1681-A1D8-7ED9-7AE0C56910E4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80C21E3-8F36-EE9C-63D5-688DBDC5A5C9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2310EF5-512A-44E3-3E8E-EC234E0D8F64}"/>
              </a:ext>
            </a:extLst>
          </p:cNvPr>
          <p:cNvSpPr/>
          <p:nvPr/>
        </p:nvSpPr>
        <p:spPr>
          <a:xfrm>
            <a:off x="13040963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A661F64A-B426-F3AF-A795-412F45A2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758426F4-75BB-A475-F9EB-7320FF2ACC26}"/>
              </a:ext>
            </a:extLst>
          </p:cNvPr>
          <p:cNvGrpSpPr/>
          <p:nvPr/>
        </p:nvGrpSpPr>
        <p:grpSpPr>
          <a:xfrm>
            <a:off x="459542" y="493909"/>
            <a:ext cx="9217857" cy="8535791"/>
            <a:chOff x="459542" y="493909"/>
            <a:chExt cx="9217857" cy="8535791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E2971CE5-688D-9876-6876-95DE2525AE05}"/>
                </a:ext>
              </a:extLst>
            </p:cNvPr>
            <p:cNvGrpSpPr/>
            <p:nvPr/>
          </p:nvGrpSpPr>
          <p:grpSpPr>
            <a:xfrm>
              <a:off x="459542" y="493909"/>
              <a:ext cx="9217857" cy="8535791"/>
              <a:chOff x="308468" y="1238482"/>
              <a:chExt cx="8381694" cy="8535791"/>
            </a:xfrm>
          </p:grpSpPr>
          <p:sp>
            <p:nvSpPr>
              <p:cNvPr id="36" name="สี่เหลี่ยมผืนผ้า: มุมมน 35">
                <a:extLst>
                  <a:ext uri="{FF2B5EF4-FFF2-40B4-BE49-F238E27FC236}">
                    <a16:creationId xmlns:a16="http://schemas.microsoft.com/office/drawing/2014/main" id="{51E0798E-851C-13F5-288E-51C86FDA4452}"/>
                  </a:ext>
                </a:extLst>
              </p:cNvPr>
              <p:cNvSpPr/>
              <p:nvPr/>
            </p:nvSpPr>
            <p:spPr>
              <a:xfrm>
                <a:off x="646051" y="1423067"/>
                <a:ext cx="8044111" cy="83512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C9418F4B-A366-353D-4099-34106379BCCA}"/>
                  </a:ext>
                </a:extLst>
              </p:cNvPr>
              <p:cNvSpPr/>
              <p:nvPr/>
            </p:nvSpPr>
            <p:spPr>
              <a:xfrm>
                <a:off x="308468" y="1238482"/>
                <a:ext cx="8044111" cy="8351206"/>
              </a:xfrm>
              <a:prstGeom prst="roundRect">
                <a:avLst>
                  <a:gd name="adj" fmla="val 11457"/>
                </a:avLst>
              </a:prstGeom>
              <a:solidFill>
                <a:srgbClr val="FCF5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3FC674F4-C6E3-1BA9-4710-9D4BFDA6244D}"/>
                </a:ext>
              </a:extLst>
            </p:cNvPr>
            <p:cNvSpPr txBox="1"/>
            <p:nvPr/>
          </p:nvSpPr>
          <p:spPr>
            <a:xfrm>
              <a:off x="685800" y="1222593"/>
              <a:ext cx="8365753" cy="6740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4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วิทยาศาสตร์ </a:t>
              </a:r>
              <a:r>
                <a:rPr lang="th-TH" sz="54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มีบทบาทอย่างแท้จริงในความก้าวหน้าของเทคโนโลยี เช่น ในการพัฒนาสิ่งประดิษฐ์อุปกรณ์กึ่งตัวนำ ได้แก่ไดโอด ทรานซิสเตอร์ วงจรรวมหรือไอซี การประดิษฐ์คิดค้นเลเซอร์ เป็นต้น ทำให้เกิดการนำไปพัฒนานวัตกรรมที่ใช้อำนวยความสะดวกในการดำเนินชีวิตประจำวันมากมายเช่น การสร้างระบบเปิด-ปิดไฟฟ้าอัตโนมัติ</a:t>
              </a:r>
              <a:endParaRPr lang="th-TH" sz="51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24A866AD-33C9-D660-9B33-F61CF1146FF3}"/>
              </a:ext>
            </a:extLst>
          </p:cNvPr>
          <p:cNvSpPr/>
          <p:nvPr/>
        </p:nvSpPr>
        <p:spPr>
          <a:xfrm>
            <a:off x="460869" y="971173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8D41512-5DA2-369F-B83B-A36A26D305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8" b="92821" l="3475" r="96749">
                        <a14:foregroundMark x1="37108" y1="43239" x2="43386" y2="55259"/>
                        <a14:foregroundMark x1="41143" y1="39232" x2="30605" y2="48748"/>
                        <a14:foregroundMark x1="30605" y1="48748" x2="39798" y2="49583"/>
                        <a14:foregroundMark x1="39798" y1="49583" x2="37332" y2="42905"/>
                        <a14:foregroundMark x1="43386" y1="46578" x2="43386" y2="46578"/>
                        <a14:foregroundMark x1="43161" y1="49249" x2="43161" y2="49249"/>
                        <a14:foregroundMark x1="42713" y1="47913" x2="42713" y2="47913"/>
                        <a14:foregroundMark x1="45404" y1="90651" x2="45404" y2="90651"/>
                        <a14:foregroundMark x1="43386" y1="93656" x2="43386" y2="93656"/>
                        <a14:foregroundMark x1="92489" y1="51920" x2="92489" y2="51920"/>
                        <a14:foregroundMark x1="96749" y1="49249" x2="96749" y2="49249"/>
                        <a14:foregroundMark x1="62892" y1="15860" x2="62892" y2="15860"/>
                        <a14:foregroundMark x1="54821" y1="4508" x2="54821" y2="4508"/>
                        <a14:foregroundMark x1="63117" y1="18865" x2="63117" y2="18865"/>
                        <a14:foregroundMark x1="74552" y1="65275" x2="74552" y2="65275"/>
                        <a14:foregroundMark x1="74776" y1="67613" x2="74776" y2="67613"/>
                        <a14:foregroundMark x1="7287" y1="61269" x2="7287" y2="61269"/>
                        <a14:foregroundMark x1="3475" y1="61269" x2="3475" y2="61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2401" y="2476501"/>
            <a:ext cx="8170065" cy="54864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CB0FCDE-29F1-35AD-D0E9-7ACB718AD0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21051" y="1627979"/>
            <a:ext cx="952500" cy="95250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0A4D126-F0B3-0AE4-19AF-D9B0E38B43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83352" y="2457450"/>
            <a:ext cx="952500" cy="95250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CBE7FE8-7627-3ABF-E5DE-59FB36CC76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34941" y="7605400"/>
            <a:ext cx="660835" cy="66083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7905B39-75E3-1359-A002-CAC3CA0B4F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35088" y="7776692"/>
            <a:ext cx="1068423" cy="106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5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511FB-8626-A839-1AC0-85057D1D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35CA06-AFF6-F16D-C29F-B9D12F26A122}"/>
              </a:ext>
            </a:extLst>
          </p:cNvPr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5DFCEE-3428-905E-84C1-8230A046D262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55BF1AA-E71C-F1FB-4ACB-3B8921CFD274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E4AECB5-E660-9135-BF15-01932AE9AD99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4EF711B-8925-EECD-F8A4-4C0AB09E0CD4}"/>
              </a:ext>
            </a:extLst>
          </p:cNvPr>
          <p:cNvSpPr/>
          <p:nvPr/>
        </p:nvSpPr>
        <p:spPr>
          <a:xfrm>
            <a:off x="13040963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FC7157AE-F4BF-3EF7-2136-463EDA9A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FD6FC37A-2182-C5C7-97C8-D00A7713992F}"/>
              </a:ext>
            </a:extLst>
          </p:cNvPr>
          <p:cNvGrpSpPr/>
          <p:nvPr/>
        </p:nvGrpSpPr>
        <p:grpSpPr>
          <a:xfrm>
            <a:off x="459542" y="493909"/>
            <a:ext cx="9217857" cy="8535791"/>
            <a:chOff x="459542" y="493909"/>
            <a:chExt cx="9217857" cy="8535791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AE09D0B5-90EF-EB19-AB9B-C496F025B673}"/>
                </a:ext>
              </a:extLst>
            </p:cNvPr>
            <p:cNvGrpSpPr/>
            <p:nvPr/>
          </p:nvGrpSpPr>
          <p:grpSpPr>
            <a:xfrm>
              <a:off x="459542" y="493909"/>
              <a:ext cx="9217857" cy="8535791"/>
              <a:chOff x="308468" y="1238482"/>
              <a:chExt cx="8381694" cy="8535791"/>
            </a:xfrm>
          </p:grpSpPr>
          <p:sp>
            <p:nvSpPr>
              <p:cNvPr id="36" name="สี่เหลี่ยมผืนผ้า: มุมมน 35">
                <a:extLst>
                  <a:ext uri="{FF2B5EF4-FFF2-40B4-BE49-F238E27FC236}">
                    <a16:creationId xmlns:a16="http://schemas.microsoft.com/office/drawing/2014/main" id="{3F6CCF95-EB6C-E139-B289-A57182838671}"/>
                  </a:ext>
                </a:extLst>
              </p:cNvPr>
              <p:cNvSpPr/>
              <p:nvPr/>
            </p:nvSpPr>
            <p:spPr>
              <a:xfrm>
                <a:off x="646051" y="1423067"/>
                <a:ext cx="8044111" cy="83512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BED4EE77-C871-8D30-6EB8-FE87F74CC3BE}"/>
                  </a:ext>
                </a:extLst>
              </p:cNvPr>
              <p:cNvSpPr/>
              <p:nvPr/>
            </p:nvSpPr>
            <p:spPr>
              <a:xfrm>
                <a:off x="308468" y="1238482"/>
                <a:ext cx="8044111" cy="8351206"/>
              </a:xfrm>
              <a:prstGeom prst="roundRect">
                <a:avLst>
                  <a:gd name="adj" fmla="val 11457"/>
                </a:avLst>
              </a:prstGeom>
              <a:solidFill>
                <a:srgbClr val="FCF5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BFE19AF2-F9F5-E6A4-CE0A-318702A5E603}"/>
                </a:ext>
              </a:extLst>
            </p:cNvPr>
            <p:cNvSpPr txBox="1"/>
            <p:nvPr/>
          </p:nvSpPr>
          <p:spPr>
            <a:xfrm>
              <a:off x="762000" y="1222593"/>
              <a:ext cx="8365753" cy="7078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4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เกษตรศาสตร์ </a:t>
              </a:r>
              <a:r>
                <a:rPr lang="th-TH" sz="50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มีการพัฒนาอุปกรณ์การผลิตเพื่อการเกษตรและนำไปสู่การพัฒนาอุตสาหกรรม อุปกรณ์การเกษตรจะช่วยเพิ่มผลผลิตหรือแปรสภาพผลผลิตออกไปสู่ตลาด เช่นการผสมเทียมในการขยายพันธุ์พืชและสัตว์ ซึ่งในปัจจุบันเทคโนโลยีทำให้เข้าถึงผู้บริโภคมากยิ่งขึ้นทำให้ผู้ผลิตส่วนหนึ่งเปลี่ยนจากการขายผ่านคนกลางมาทำการขายด้วยตนเอง หรือบางครั้งก็มีการขายผ่านช่องทางออนไลน์</a:t>
              </a:r>
              <a:endParaRPr lang="th-TH" sz="50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BF4A93FB-CAC5-797D-708C-10D6E3D4E224}"/>
              </a:ext>
            </a:extLst>
          </p:cNvPr>
          <p:cNvSpPr/>
          <p:nvPr/>
        </p:nvSpPr>
        <p:spPr>
          <a:xfrm>
            <a:off x="460869" y="971173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80CBC1F-4568-297C-E19C-D74428D0F3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71" y="3220298"/>
            <a:ext cx="8130829" cy="542326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83B8FEF-F91B-DF42-7AFE-3FBFC55C09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11" y="765941"/>
            <a:ext cx="3319046" cy="3319046"/>
          </a:xfrm>
          <a:prstGeom prst="rect">
            <a:avLst/>
          </a:prstGeom>
        </p:spPr>
      </p:pic>
      <p:pic>
        <p:nvPicPr>
          <p:cNvPr id="1026" name="Picture 2" descr="GeneroValor giphyupload technology grupo valor genero valor Sticker">
            <a:extLst>
              <a:ext uri="{FF2B5EF4-FFF2-40B4-BE49-F238E27FC236}">
                <a16:creationId xmlns:a16="http://schemas.microsoft.com/office/drawing/2014/main" id="{B5C2FE6B-34F5-8343-710A-7B0826993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72"/>
          <a:stretch/>
        </p:blipFill>
        <p:spPr bwMode="auto">
          <a:xfrm>
            <a:off x="12631045" y="7441775"/>
            <a:ext cx="4826153" cy="245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eroValor giphyupload technology grupo valor genero valor Sticker">
            <a:extLst>
              <a:ext uri="{FF2B5EF4-FFF2-40B4-BE49-F238E27FC236}">
                <a16:creationId xmlns:a16="http://schemas.microsoft.com/office/drawing/2014/main" id="{2C3574D1-4D5E-7838-B9A0-B95426E1B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72"/>
          <a:stretch/>
        </p:blipFill>
        <p:spPr bwMode="auto">
          <a:xfrm>
            <a:off x="12876713" y="1128429"/>
            <a:ext cx="4826153" cy="245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579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BE50-3EC1-B51C-45DC-BAC61880B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3262D848-33F1-F45D-EB5D-22F176BB17F5}"/>
              </a:ext>
            </a:extLst>
          </p:cNvPr>
          <p:cNvGrpSpPr/>
          <p:nvPr/>
        </p:nvGrpSpPr>
        <p:grpSpPr>
          <a:xfrm>
            <a:off x="228600" y="2324100"/>
            <a:ext cx="18059400" cy="7343239"/>
            <a:chOff x="363464" y="2480879"/>
            <a:chExt cx="8723987" cy="7239552"/>
          </a:xfrm>
        </p:grpSpPr>
        <p:sp>
          <p:nvSpPr>
            <p:cNvPr id="10" name="สี่เหลี่ยมผืนผ้า: มุมมน 9">
              <a:extLst>
                <a:ext uri="{FF2B5EF4-FFF2-40B4-BE49-F238E27FC236}">
                  <a16:creationId xmlns:a16="http://schemas.microsoft.com/office/drawing/2014/main" id="{01870EEE-6D95-2099-03A9-0CEAFCA8F128}"/>
                </a:ext>
              </a:extLst>
            </p:cNvPr>
            <p:cNvSpPr/>
            <p:nvPr/>
          </p:nvSpPr>
          <p:spPr>
            <a:xfrm>
              <a:off x="571288" y="2888928"/>
              <a:ext cx="8516163" cy="6831503"/>
            </a:xfrm>
            <a:prstGeom prst="roundRect">
              <a:avLst>
                <a:gd name="adj" fmla="val 11397"/>
              </a:avLst>
            </a:prstGeom>
            <a:solidFill>
              <a:srgbClr val="F7C8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สี่เหลี่ยมผืนผ้า: มุมมน 10">
              <a:extLst>
                <a:ext uri="{FF2B5EF4-FFF2-40B4-BE49-F238E27FC236}">
                  <a16:creationId xmlns:a16="http://schemas.microsoft.com/office/drawing/2014/main" id="{0FDDB5AA-CC00-399A-07AA-737B9D733B7A}"/>
                </a:ext>
              </a:extLst>
            </p:cNvPr>
            <p:cNvSpPr/>
            <p:nvPr/>
          </p:nvSpPr>
          <p:spPr>
            <a:xfrm>
              <a:off x="363464" y="2480879"/>
              <a:ext cx="8574501" cy="7049378"/>
            </a:xfrm>
            <a:prstGeom prst="roundRect">
              <a:avLst>
                <a:gd name="adj" fmla="val 8497"/>
              </a:avLst>
            </a:prstGeom>
            <a:solidFill>
              <a:srgbClr val="FFF8F3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09BEDF17-92F0-DC98-D487-DD1E8780CCC7}"/>
              </a:ext>
            </a:extLst>
          </p:cNvPr>
          <p:cNvSpPr txBox="1"/>
          <p:nvPr/>
        </p:nvSpPr>
        <p:spPr>
          <a:xfrm>
            <a:off x="498987" y="3096452"/>
            <a:ext cx="1691436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5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การทำ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เกษตรในปัจจุบันเกษตรกรควรมีความรู้ในการวางแผนการตลาด อีกทั้งยังต้องศึกษาส่วนประสมทางการตลาดของผลิตภัณฑ์ทางการเกษตร โดยนำเทคโนโลยีเข้ามาช่วยใน</a:t>
            </a:r>
            <a:r>
              <a:rPr lang="th-TH" sz="45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การทำ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การเกษตร เช่น การออกแบบบรรจุภัณฑ์ด้วยโปรแกรมคอมพิวเตอร์ การประชาสัมพันธ์และจัดจำหน่ายผ่านเว็บไซต์หรือโซ</a:t>
            </a:r>
            <a:r>
              <a:rPr lang="th-TH" sz="45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เชี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ยลมีเดีย โดยส่วนประสมทางการตลาด 8</a:t>
            </a:r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P’s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ได้แก่</a:t>
            </a:r>
          </a:p>
          <a:p>
            <a:pPr algn="thaiDist"/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Product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กลยุทธ์เกี่ยวกับผลิตภัณฑ์</a:t>
            </a:r>
          </a:p>
          <a:p>
            <a:pPr algn="thaiDist"/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Price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กลยุทธ์เกี่ยวกับราคา</a:t>
            </a:r>
          </a:p>
          <a:p>
            <a:pPr algn="thaiDist"/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Place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กลยุทธ์เกี่ยวกับการจัดจำหน่าย</a:t>
            </a:r>
          </a:p>
          <a:p>
            <a:pPr algn="thaiDist"/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4. </a:t>
            </a:r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Promotion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กลยุทธ์เกี่ยวกับการส่งเสริมการขาย</a:t>
            </a:r>
          </a:p>
        </p:txBody>
      </p:sp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510536EB-D85D-00F3-2081-2DBEEF42D498}"/>
              </a:ext>
            </a:extLst>
          </p:cNvPr>
          <p:cNvSpPr/>
          <p:nvPr/>
        </p:nvSpPr>
        <p:spPr>
          <a:xfrm>
            <a:off x="498987" y="218734"/>
            <a:ext cx="4606413" cy="1912327"/>
          </a:xfrm>
          <a:prstGeom prst="roundRect">
            <a:avLst>
              <a:gd name="adj" fmla="val 32092"/>
            </a:avLst>
          </a:prstGeom>
          <a:solidFill>
            <a:srgbClr val="F7C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B97CF3B-192A-3606-929B-20DC415C4802}"/>
              </a:ext>
            </a:extLst>
          </p:cNvPr>
          <p:cNvSpPr txBox="1"/>
          <p:nvPr/>
        </p:nvSpPr>
        <p:spPr>
          <a:xfrm>
            <a:off x="-1219200" y="619661"/>
            <a:ext cx="7974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8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เปิดโลกทัศน์</a:t>
            </a:r>
            <a:endParaRPr lang="th-TH" sz="6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11A42D8E-F77A-7278-A6B7-805CC0863168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364E78EA-9EBB-95D0-6F54-A068378A6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090A559D-AD9B-AAFB-FFF8-66027B5CD885}"/>
              </a:ext>
            </a:extLst>
          </p:cNvPr>
          <p:cNvSpPr txBox="1"/>
          <p:nvPr/>
        </p:nvSpPr>
        <p:spPr>
          <a:xfrm>
            <a:off x="8883011" y="5796864"/>
            <a:ext cx="98699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5. Public Relations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กลยุทธ์เกี่ยวกับการประชาสัมพันธ์</a:t>
            </a:r>
          </a:p>
          <a:p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6. Packaging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กลยุทธ์เกี่ยวกับบรรจุภัณฑ์</a:t>
            </a:r>
          </a:p>
          <a:p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7. </a:t>
            </a:r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Personal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กลยุทธ์เกี่ยวกับพนักงานขาย</a:t>
            </a:r>
          </a:p>
          <a:p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8. </a:t>
            </a:r>
            <a:r>
              <a:rPr lang="en-US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Power </a:t>
            </a:r>
            <a:r>
              <a:rPr lang="th-TH" sz="45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กลยุทธ์เกี่ยวกับการใช้อำนาจในการต่อรอง</a:t>
            </a:r>
          </a:p>
          <a:p>
            <a:endParaRPr lang="th-TH" sz="45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45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4601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BE50-3EC1-B51C-45DC-BAC61880B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96E3D5-5604-A530-3D82-8466FD3F3FD6}"/>
              </a:ext>
            </a:extLst>
          </p:cNvPr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0B2FF9F-D186-0FB9-7EEE-41233B42FE95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880BA26-BFE7-09ED-72B4-253F53195F95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E0BAF97-F09C-F69E-4634-80C0C63DB013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0F64C22-15F1-EAC6-4D1E-5543B1C1ADCB}"/>
              </a:ext>
            </a:extLst>
          </p:cNvPr>
          <p:cNvSpPr/>
          <p:nvPr/>
        </p:nvSpPr>
        <p:spPr>
          <a:xfrm>
            <a:off x="13040963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4A45C322-E634-0E03-A5FE-A436ED122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0BAD3C78-2809-D1E6-2408-A9EC35B38BBC}"/>
              </a:ext>
            </a:extLst>
          </p:cNvPr>
          <p:cNvGrpSpPr/>
          <p:nvPr/>
        </p:nvGrpSpPr>
        <p:grpSpPr>
          <a:xfrm>
            <a:off x="459542" y="493909"/>
            <a:ext cx="9217857" cy="8535791"/>
            <a:chOff x="459542" y="493909"/>
            <a:chExt cx="9217857" cy="8535791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0071C15B-2CE9-4801-D31D-A5AE7ED8C027}"/>
                </a:ext>
              </a:extLst>
            </p:cNvPr>
            <p:cNvGrpSpPr/>
            <p:nvPr/>
          </p:nvGrpSpPr>
          <p:grpSpPr>
            <a:xfrm>
              <a:off x="459542" y="493909"/>
              <a:ext cx="9217857" cy="8535791"/>
              <a:chOff x="308468" y="1238482"/>
              <a:chExt cx="8381694" cy="8535791"/>
            </a:xfrm>
          </p:grpSpPr>
          <p:sp>
            <p:nvSpPr>
              <p:cNvPr id="36" name="สี่เหลี่ยมผืนผ้า: มุมมน 35">
                <a:extLst>
                  <a:ext uri="{FF2B5EF4-FFF2-40B4-BE49-F238E27FC236}">
                    <a16:creationId xmlns:a16="http://schemas.microsoft.com/office/drawing/2014/main" id="{0970CA41-DA86-D74F-8426-E877E1F0C99D}"/>
                  </a:ext>
                </a:extLst>
              </p:cNvPr>
              <p:cNvSpPr/>
              <p:nvPr/>
            </p:nvSpPr>
            <p:spPr>
              <a:xfrm>
                <a:off x="646051" y="1423067"/>
                <a:ext cx="8044111" cy="83512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B211CFA0-DCCB-990A-FCF8-2D32E9745D80}"/>
                  </a:ext>
                </a:extLst>
              </p:cNvPr>
              <p:cNvSpPr/>
              <p:nvPr/>
            </p:nvSpPr>
            <p:spPr>
              <a:xfrm>
                <a:off x="308468" y="1238482"/>
                <a:ext cx="8044111" cy="8351206"/>
              </a:xfrm>
              <a:prstGeom prst="roundRect">
                <a:avLst>
                  <a:gd name="adj" fmla="val 11457"/>
                </a:avLst>
              </a:prstGeom>
              <a:solidFill>
                <a:srgbClr val="FCF5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2AB80AF2-8E14-6F29-6F71-671C90F3801E}"/>
                </a:ext>
              </a:extLst>
            </p:cNvPr>
            <p:cNvSpPr txBox="1"/>
            <p:nvPr/>
          </p:nvSpPr>
          <p:spPr>
            <a:xfrm>
              <a:off x="609600" y="964244"/>
              <a:ext cx="8652651" cy="6740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4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แพทยศาสตร์ </a:t>
              </a:r>
              <a:r>
                <a:rPr lang="th-TH" sz="54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ความก้าวหน้าทางการแพทย์ เช่น การผลิตอินซูลินสำหรับผู้ป่วยเบาหวาน การพัฒนาวัคซีนป้องกันโรคไวรัสตับอักเสบชนิดบี การรักษาโรค การวินิจฉัยโรค โดยใช้เครื่องซีทีสแกน (</a:t>
              </a:r>
              <a:r>
                <a:rPr lang="en-US" sz="54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Computerized Tomography Scan) </a:t>
              </a:r>
              <a:r>
                <a:rPr lang="th-TH" sz="54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เพื่อตรวจสอบอวัยวะภายในของมนุษย์ การใช้อวัยวะเทียม เช่น ไตเทียม หัวใจเทียม เพื่อช่วยรักษาบำบัด ทำให้มนุษย์มีอายุยืนยาวขึ้น</a:t>
              </a:r>
              <a:endParaRPr lang="th-TH" sz="50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A9688911-FE1D-B389-2B5F-CCCC02830B6D}"/>
              </a:ext>
            </a:extLst>
          </p:cNvPr>
          <p:cNvSpPr/>
          <p:nvPr/>
        </p:nvSpPr>
        <p:spPr>
          <a:xfrm>
            <a:off x="460869" y="971173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A782152-C5D0-0535-7411-14C52571D0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33" y="989433"/>
            <a:ext cx="10326267" cy="10326267"/>
          </a:xfrm>
          <a:prstGeom prst="rect">
            <a:avLst/>
          </a:prstGeom>
        </p:spPr>
      </p:pic>
      <p:pic>
        <p:nvPicPr>
          <p:cNvPr id="3076" name="Picture 4" descr="Effects Sticker by Originals">
            <a:extLst>
              <a:ext uri="{FF2B5EF4-FFF2-40B4-BE49-F238E27FC236}">
                <a16:creationId xmlns:a16="http://schemas.microsoft.com/office/drawing/2014/main" id="{844C88B6-2701-FD8D-CA1B-6E5FE12D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300" y="6819900"/>
            <a:ext cx="28575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ffects Sticker by Originals">
            <a:extLst>
              <a:ext uri="{FF2B5EF4-FFF2-40B4-BE49-F238E27FC236}">
                <a16:creationId xmlns:a16="http://schemas.microsoft.com/office/drawing/2014/main" id="{63C1116A-5D04-7A52-A22F-3B34311E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033" y="391634"/>
            <a:ext cx="28575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ffects Sticker by Originals">
            <a:extLst>
              <a:ext uri="{FF2B5EF4-FFF2-40B4-BE49-F238E27FC236}">
                <a16:creationId xmlns:a16="http://schemas.microsoft.com/office/drawing/2014/main" id="{C162B5CE-6182-2734-0A7A-BE5A1EBC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942" y="7048449"/>
            <a:ext cx="1786915" cy="22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442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025EB-7F51-F0F4-BA83-7B44BF53C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6CBF2C-1C72-738C-A184-D6213D13C1E7}"/>
              </a:ext>
            </a:extLst>
          </p:cNvPr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59D9AA-0BE1-D820-68E4-3B9964CF8CD0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BD4DEBA-F86C-2EE3-0FFB-7561091DEC13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BCDB068-AEF2-7DB1-7DFC-2610B0198736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3C9EB94-F249-7A83-3A61-C3CFDF579372}"/>
              </a:ext>
            </a:extLst>
          </p:cNvPr>
          <p:cNvSpPr/>
          <p:nvPr/>
        </p:nvSpPr>
        <p:spPr>
          <a:xfrm>
            <a:off x="13040963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28DC1A05-C062-2679-D8FE-C1029387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40F41B88-7D25-4C90-55E5-4949316FCF41}"/>
              </a:ext>
            </a:extLst>
          </p:cNvPr>
          <p:cNvGrpSpPr/>
          <p:nvPr/>
        </p:nvGrpSpPr>
        <p:grpSpPr>
          <a:xfrm>
            <a:off x="228600" y="266700"/>
            <a:ext cx="10141154" cy="9095779"/>
            <a:chOff x="228600" y="266700"/>
            <a:chExt cx="10141154" cy="9095779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F00DA3E5-EAB2-E105-AF7D-ADAACF80DC6F}"/>
                </a:ext>
              </a:extLst>
            </p:cNvPr>
            <p:cNvGrpSpPr/>
            <p:nvPr/>
          </p:nvGrpSpPr>
          <p:grpSpPr>
            <a:xfrm>
              <a:off x="228600" y="266700"/>
              <a:ext cx="10141154" cy="9095779"/>
              <a:chOff x="308468" y="1238482"/>
              <a:chExt cx="8381694" cy="8535791"/>
            </a:xfrm>
          </p:grpSpPr>
          <p:sp>
            <p:nvSpPr>
              <p:cNvPr id="36" name="สี่เหลี่ยมผืนผ้า: มุมมน 35">
                <a:extLst>
                  <a:ext uri="{FF2B5EF4-FFF2-40B4-BE49-F238E27FC236}">
                    <a16:creationId xmlns:a16="http://schemas.microsoft.com/office/drawing/2014/main" id="{E0891A3B-1E17-DB13-FB4E-3D922023EDA6}"/>
                  </a:ext>
                </a:extLst>
              </p:cNvPr>
              <p:cNvSpPr/>
              <p:nvPr/>
            </p:nvSpPr>
            <p:spPr>
              <a:xfrm>
                <a:off x="646051" y="1423067"/>
                <a:ext cx="8044111" cy="83512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35D2E478-8BAB-D280-E6F2-07AD8CE0EDA7}"/>
                  </a:ext>
                </a:extLst>
              </p:cNvPr>
              <p:cNvSpPr/>
              <p:nvPr/>
            </p:nvSpPr>
            <p:spPr>
              <a:xfrm>
                <a:off x="308468" y="1238482"/>
                <a:ext cx="8044111" cy="8351206"/>
              </a:xfrm>
              <a:prstGeom prst="roundRect">
                <a:avLst>
                  <a:gd name="adj" fmla="val 11457"/>
                </a:avLst>
              </a:prstGeom>
              <a:solidFill>
                <a:srgbClr val="FCF5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FF45F945-B2BE-35EE-4EBA-87D94F8BC5C9}"/>
                </a:ext>
              </a:extLst>
            </p:cNvPr>
            <p:cNvSpPr txBox="1"/>
            <p:nvPr/>
          </p:nvSpPr>
          <p:spPr>
            <a:xfrm>
              <a:off x="609600" y="491133"/>
              <a:ext cx="9055008" cy="830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4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วิศวกรรมศาสตร์</a:t>
              </a:r>
              <a:r>
                <a:rPr lang="th-TH" sz="48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เป็นการนำความรู้ทางคณิตศาสตร์และวิทยาศาสตร์ธรรมชาติมาประยุกต์ใช้ ซึ่งวิศวกร (</a:t>
              </a:r>
              <a:r>
                <a:rPr lang="en-US" sz="48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Engineer)</a:t>
              </a:r>
              <a:r>
                <a:rPr lang="th-TH" sz="48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เป็นอาชีพที่เกี่ยวข้องชัดเจนกับวิทยาศาสตร์ของการวางแผน การออกแบบ การสร้าง ทำให้วิทยาศาสตร์และวิศวกรรมศาสตร์ก้าวหน้าไปพร้อม ๆ กันด้วย ปัจจุบันได้นำเทคโนโลยีมาใช้ในการก่อสร้างอาคาร เพื่อให้มีสิ่งอำนวยความสะดวกเพิ่มขึ้น โดยอาศัยหลักการวิศวกรรมศาสตร์ในการออกแบบก่อสร้าง เช่น การออกแบบบ้าน 3</a:t>
              </a:r>
              <a:r>
                <a:rPr lang="en-US" sz="48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D</a:t>
              </a:r>
              <a:r>
                <a:rPr lang="th-TH" sz="48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บนซอฟต์แวร์ก่อนเพื่อที่จะได้เห็นองค์ประกอบต่าง ๆ ชัดเจนและช่วยประหยัดค่าใช้จ่ายมากขึ้น</a:t>
              </a:r>
              <a:endParaRPr lang="th-TH" sz="48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BBBE1613-68B3-688E-793B-CBBD3B443ED5}"/>
              </a:ext>
            </a:extLst>
          </p:cNvPr>
          <p:cNvSpPr/>
          <p:nvPr/>
        </p:nvSpPr>
        <p:spPr>
          <a:xfrm>
            <a:off x="460869" y="971173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122" name="Picture 2" descr="Loop Glowing Sticker by CabsmediaDE">
            <a:extLst>
              <a:ext uri="{FF2B5EF4-FFF2-40B4-BE49-F238E27FC236}">
                <a16:creationId xmlns:a16="http://schemas.microsoft.com/office/drawing/2014/main" id="{053EF120-9861-6815-52DE-E3AF3AB4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191" y="472597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op Glowing Sticker by CabsmediaDE">
            <a:extLst>
              <a:ext uri="{FF2B5EF4-FFF2-40B4-BE49-F238E27FC236}">
                <a16:creationId xmlns:a16="http://schemas.microsoft.com/office/drawing/2014/main" id="{D33FF23B-461F-9CE8-0BBD-C5731FE5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919" y="738256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0F98A6A-758A-1DB9-42D3-73AAC8841B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066" y="1444394"/>
            <a:ext cx="7065334" cy="70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ธีม3" id="{2A79B4C3-DCBB-4859-942C-80DDA9F10D01}" vid="{20031C5C-8989-476D-A89F-C2B44D4B5548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ธีม3</Template>
  <TotalTime>213</TotalTime>
  <Words>589</Words>
  <Application>Microsoft Office PowerPoint</Application>
  <PresentationFormat>กำหนดเอง</PresentationFormat>
  <Paragraphs>24</Paragraphs>
  <Slides>8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12" baseType="lpstr">
      <vt:lpstr>Angsana New</vt:lpstr>
      <vt:lpstr>Arial</vt:lpstr>
      <vt:lpstr>Calibri</vt:lpstr>
      <vt:lpstr>ธีม3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AimphanUser072</dc:creator>
  <cp:lastModifiedBy>AimphanUser072</cp:lastModifiedBy>
  <cp:revision>13</cp:revision>
  <dcterms:created xsi:type="dcterms:W3CDTF">2006-08-16T00:00:00Z</dcterms:created>
  <dcterms:modified xsi:type="dcterms:W3CDTF">2024-07-01T08:55:54Z</dcterms:modified>
  <dc:identifier>DAF9fzPRCx0</dc:identifier>
</cp:coreProperties>
</file>