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8"/>
  </p:notesMasterIdLst>
  <p:sldIdLst>
    <p:sldId id="270" r:id="rId2"/>
    <p:sldId id="341" r:id="rId3"/>
    <p:sldId id="272" r:id="rId4"/>
    <p:sldId id="273" r:id="rId5"/>
    <p:sldId id="274" r:id="rId6"/>
    <p:sldId id="275" r:id="rId7"/>
  </p:sldIdLst>
  <p:sldSz cx="18288000" cy="10287000"/>
  <p:notesSz cx="6858000" cy="9144000"/>
  <p:embeddedFontLst>
    <p:embeddedFont>
      <p:font typeface="Angsana New" panose="02020603050405020304" pitchFamily="18" charset="-34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88E2"/>
    <a:srgbClr val="BD60DA"/>
    <a:srgbClr val="E6AB54"/>
    <a:srgbClr val="D09E00"/>
    <a:srgbClr val="C29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7F7FA1-E21E-4C3B-91CB-38143DBCD9D5}" type="datetimeFigureOut">
              <a:rPr lang="th-TH" smtClean="0"/>
              <a:t>01/07/67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3A7287-8F4F-417B-91CD-3C1E6F2B11A6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13098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65CCF6-D27E-4C45-8808-B1AC05ECCF7C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3601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3A7287-8F4F-417B-91CD-3C1E6F2B11A6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998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3948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3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310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1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805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99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0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0426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220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930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006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00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3.gif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2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gif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7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13487400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598990" y="6439099"/>
            <a:ext cx="4399962" cy="4399962"/>
          </a:xfrm>
          <a:custGeom>
            <a:avLst/>
            <a:gdLst/>
            <a:ahLst/>
            <a:cxnLst/>
            <a:rect l="l" t="t" r="r" b="b"/>
            <a:pathLst>
              <a:path w="4399962" h="4399962">
                <a:moveTo>
                  <a:pt x="4399962" y="0"/>
                </a:moveTo>
                <a:lnTo>
                  <a:pt x="0" y="0"/>
                </a:lnTo>
                <a:lnTo>
                  <a:pt x="0" y="4399962"/>
                </a:lnTo>
                <a:lnTo>
                  <a:pt x="4399962" y="4399962"/>
                </a:lnTo>
                <a:lnTo>
                  <a:pt x="43999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716000" y="9466552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4C43FC1D-2C66-F36F-F7F9-D6CF7665DA49}"/>
              </a:ext>
            </a:extLst>
          </p:cNvPr>
          <p:cNvSpPr/>
          <p:nvPr/>
        </p:nvSpPr>
        <p:spPr>
          <a:xfrm>
            <a:off x="222971" y="190500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4B26FA2E-434E-61CA-09B2-32C12AF5AB3C}"/>
              </a:ext>
            </a:extLst>
          </p:cNvPr>
          <p:cNvGrpSpPr/>
          <p:nvPr/>
        </p:nvGrpSpPr>
        <p:grpSpPr>
          <a:xfrm>
            <a:off x="3171825" y="1257300"/>
            <a:ext cx="11506200" cy="6832355"/>
            <a:chOff x="3171825" y="1257300"/>
            <a:chExt cx="11506200" cy="6832355"/>
          </a:xfrm>
        </p:grpSpPr>
        <p:sp>
          <p:nvSpPr>
            <p:cNvPr id="13" name="สี่เหลี่ยมผืนผ้า: มุมมน 12">
              <a:extLst>
                <a:ext uri="{FF2B5EF4-FFF2-40B4-BE49-F238E27FC236}">
                  <a16:creationId xmlns:a16="http://schemas.microsoft.com/office/drawing/2014/main" id="{D8C51BA1-C177-2571-2C10-A92EDA98BA22}"/>
                </a:ext>
              </a:extLst>
            </p:cNvPr>
            <p:cNvSpPr/>
            <p:nvPr/>
          </p:nvSpPr>
          <p:spPr>
            <a:xfrm>
              <a:off x="3171825" y="1257300"/>
              <a:ext cx="11506200" cy="6832355"/>
            </a:xfrm>
            <a:prstGeom prst="roundRect">
              <a:avLst>
                <a:gd name="adj" fmla="val 921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B48A52D4-3BA6-9513-3882-3BA5988918B7}"/>
                </a:ext>
              </a:extLst>
            </p:cNvPr>
            <p:cNvGrpSpPr/>
            <p:nvPr/>
          </p:nvGrpSpPr>
          <p:grpSpPr>
            <a:xfrm>
              <a:off x="3593993" y="1485900"/>
              <a:ext cx="10744200" cy="6307282"/>
              <a:chOff x="3429000" y="1503218"/>
              <a:chExt cx="10744200" cy="6307282"/>
            </a:xfrm>
          </p:grpSpPr>
          <p:sp>
            <p:nvSpPr>
              <p:cNvPr id="8" name="สี่เหลี่ยมผืนผ้า: มุมมน 7">
                <a:extLst>
                  <a:ext uri="{FF2B5EF4-FFF2-40B4-BE49-F238E27FC236}">
                    <a16:creationId xmlns:a16="http://schemas.microsoft.com/office/drawing/2014/main" id="{68EEC58A-90A7-228B-C450-E53C10C65FEC}"/>
                  </a:ext>
                </a:extLst>
              </p:cNvPr>
              <p:cNvSpPr/>
              <p:nvPr/>
            </p:nvSpPr>
            <p:spPr>
              <a:xfrm>
                <a:off x="3429000" y="1503218"/>
                <a:ext cx="10744200" cy="6307282"/>
              </a:xfrm>
              <a:prstGeom prst="roundRect">
                <a:avLst>
                  <a:gd name="adj" fmla="val 948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0" name="ตัวเชื่อมต่อตรง 9">
                <a:extLst>
                  <a:ext uri="{FF2B5EF4-FFF2-40B4-BE49-F238E27FC236}">
                    <a16:creationId xmlns:a16="http://schemas.microsoft.com/office/drawing/2014/main" id="{53F8722C-42FC-A7D9-8F08-2F238BEEDD11}"/>
                  </a:ext>
                </a:extLst>
              </p:cNvPr>
              <p:cNvCxnSpPr/>
              <p:nvPr/>
            </p:nvCxnSpPr>
            <p:spPr>
              <a:xfrm>
                <a:off x="3429000" y="3560618"/>
                <a:ext cx="107442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Freeform 15">
            <a:extLst>
              <a:ext uri="{FF2B5EF4-FFF2-40B4-BE49-F238E27FC236}">
                <a16:creationId xmlns:a16="http://schemas.microsoft.com/office/drawing/2014/main" id="{C2724117-DC0A-B4A2-E70A-22FF2016D343}"/>
              </a:ext>
            </a:extLst>
          </p:cNvPr>
          <p:cNvSpPr/>
          <p:nvPr/>
        </p:nvSpPr>
        <p:spPr>
          <a:xfrm rot="20552341">
            <a:off x="264795" y="713448"/>
            <a:ext cx="2273268" cy="6287567"/>
          </a:xfrm>
          <a:custGeom>
            <a:avLst/>
            <a:gdLst/>
            <a:ahLst/>
            <a:cxnLst/>
            <a:rect l="l" t="t" r="r" b="b"/>
            <a:pathLst>
              <a:path w="1781040" h="4676691">
                <a:moveTo>
                  <a:pt x="0" y="0"/>
                </a:moveTo>
                <a:lnTo>
                  <a:pt x="1781039" y="0"/>
                </a:lnTo>
                <a:lnTo>
                  <a:pt x="1781039" y="4676691"/>
                </a:lnTo>
                <a:lnTo>
                  <a:pt x="0" y="4676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3E0D6FAD-2C22-2BF3-4B1E-A748692074EA}"/>
              </a:ext>
            </a:extLst>
          </p:cNvPr>
          <p:cNvSpPr/>
          <p:nvPr/>
        </p:nvSpPr>
        <p:spPr>
          <a:xfrm flipH="1">
            <a:off x="9753600" y="8899953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A6328FEC-5E2C-2960-2DD5-F16A9C97DB93}"/>
              </a:ext>
            </a:extLst>
          </p:cNvPr>
          <p:cNvSpPr/>
          <p:nvPr/>
        </p:nvSpPr>
        <p:spPr>
          <a:xfrm flipH="1">
            <a:off x="2709701" y="7361970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6149D38-1EF6-E89B-0D6D-9038232F52D2}"/>
              </a:ext>
            </a:extLst>
          </p:cNvPr>
          <p:cNvSpPr/>
          <p:nvPr/>
        </p:nvSpPr>
        <p:spPr>
          <a:xfrm flipH="1">
            <a:off x="1936269" y="2045936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38" name="Freeform 7">
            <a:extLst>
              <a:ext uri="{FF2B5EF4-FFF2-40B4-BE49-F238E27FC236}">
                <a16:creationId xmlns:a16="http://schemas.microsoft.com/office/drawing/2014/main" id="{53AADF48-0222-C782-9964-4E38DDE3B04C}"/>
              </a:ext>
            </a:extLst>
          </p:cNvPr>
          <p:cNvSpPr/>
          <p:nvPr/>
        </p:nvSpPr>
        <p:spPr>
          <a:xfrm>
            <a:off x="13823514" y="7236398"/>
            <a:ext cx="1906154" cy="1736188"/>
          </a:xfrm>
          <a:custGeom>
            <a:avLst/>
            <a:gdLst/>
            <a:ahLst/>
            <a:cxnLst/>
            <a:rect l="l" t="t" r="r" b="b"/>
            <a:pathLst>
              <a:path w="1906154" h="1736188">
                <a:moveTo>
                  <a:pt x="0" y="0"/>
                </a:moveTo>
                <a:lnTo>
                  <a:pt x="1906154" y="0"/>
                </a:lnTo>
                <a:lnTo>
                  <a:pt x="1906154" y="1736188"/>
                </a:lnTo>
                <a:lnTo>
                  <a:pt x="0" y="1736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B0EDACEF-5335-EF10-A981-1C9F6F475E4E}"/>
              </a:ext>
            </a:extLst>
          </p:cNvPr>
          <p:cNvSpPr/>
          <p:nvPr/>
        </p:nvSpPr>
        <p:spPr>
          <a:xfrm>
            <a:off x="14035151" y="233082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F85665AA-1E4C-9EEE-6064-167951CC49C9}"/>
              </a:ext>
            </a:extLst>
          </p:cNvPr>
          <p:cNvSpPr/>
          <p:nvPr/>
        </p:nvSpPr>
        <p:spPr>
          <a:xfrm>
            <a:off x="-8965" y="9341611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4" name="กล่องข้อความ 43">
            <a:extLst>
              <a:ext uri="{FF2B5EF4-FFF2-40B4-BE49-F238E27FC236}">
                <a16:creationId xmlns:a16="http://schemas.microsoft.com/office/drawing/2014/main" id="{ECCDAEB1-0CCB-1ABC-80DD-275A2F6C9F04}"/>
              </a:ext>
            </a:extLst>
          </p:cNvPr>
          <p:cNvSpPr txBox="1"/>
          <p:nvPr/>
        </p:nvSpPr>
        <p:spPr>
          <a:xfrm>
            <a:off x="4057898" y="1710926"/>
            <a:ext cx="9991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15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แผนการจัดการเรียนรู้ที่ 8</a:t>
            </a:r>
          </a:p>
        </p:txBody>
      </p:sp>
      <p:sp>
        <p:nvSpPr>
          <p:cNvPr id="45" name="กล่องข้อความ 44">
            <a:extLst>
              <a:ext uri="{FF2B5EF4-FFF2-40B4-BE49-F238E27FC236}">
                <a16:creationId xmlns:a16="http://schemas.microsoft.com/office/drawing/2014/main" id="{C84326AA-B0E6-074F-BD43-B8EFD6D0C74A}"/>
              </a:ext>
            </a:extLst>
          </p:cNvPr>
          <p:cNvSpPr txBox="1"/>
          <p:nvPr/>
        </p:nvSpPr>
        <p:spPr>
          <a:xfrm>
            <a:off x="3974992" y="3760228"/>
            <a:ext cx="999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เรื่อง</a:t>
            </a:r>
          </a:p>
        </p:txBody>
      </p:sp>
      <p:sp>
        <p:nvSpPr>
          <p:cNvPr id="46" name="กล่องข้อความ 45">
            <a:extLst>
              <a:ext uri="{FF2B5EF4-FFF2-40B4-BE49-F238E27FC236}">
                <a16:creationId xmlns:a16="http://schemas.microsoft.com/office/drawing/2014/main" id="{0424B383-2BA4-1F1A-1C28-BC38875BC0EB}"/>
              </a:ext>
            </a:extLst>
          </p:cNvPr>
          <p:cNvSpPr txBox="1"/>
          <p:nvPr/>
        </p:nvSpPr>
        <p:spPr>
          <a:xfrm>
            <a:off x="3810000" y="5285761"/>
            <a:ext cx="9991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8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ปัจจัยที่มีผลต่อการเปลี่ยนแปลง</a:t>
            </a:r>
            <a:br>
              <a:rPr lang="th-TH" sz="80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8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ของเทคโนโลยี  (4)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4F4B-FBCF-2620-9D74-48D77D08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3D221994-9755-DFA7-DD92-76F0434FBE99}"/>
              </a:ext>
            </a:extLst>
          </p:cNvPr>
          <p:cNvSpPr/>
          <p:nvPr/>
        </p:nvSpPr>
        <p:spPr>
          <a:xfrm rot="-5400000">
            <a:off x="13487400" y="3314700"/>
            <a:ext cx="7315200" cy="3657600"/>
          </a:xfrm>
          <a:custGeom>
            <a:avLst/>
            <a:gdLst/>
            <a:ahLst/>
            <a:cxnLst/>
            <a:rect l="l" t="t" r="r" b="b"/>
            <a:pathLst>
              <a:path w="7315200" h="3657600">
                <a:moveTo>
                  <a:pt x="0" y="0"/>
                </a:moveTo>
                <a:lnTo>
                  <a:pt x="7315200" y="0"/>
                </a:lnTo>
                <a:lnTo>
                  <a:pt x="73152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43C6DFA-C336-42F3-AE46-8917CF9044F8}"/>
              </a:ext>
            </a:extLst>
          </p:cNvPr>
          <p:cNvSpPr/>
          <p:nvPr/>
        </p:nvSpPr>
        <p:spPr>
          <a:xfrm flipH="1">
            <a:off x="-438591" y="6439099"/>
            <a:ext cx="3791391" cy="3847901"/>
          </a:xfrm>
          <a:custGeom>
            <a:avLst/>
            <a:gdLst/>
            <a:ahLst/>
            <a:cxnLst/>
            <a:rect l="l" t="t" r="r" b="b"/>
            <a:pathLst>
              <a:path w="4399962" h="4399962">
                <a:moveTo>
                  <a:pt x="4399962" y="0"/>
                </a:moveTo>
                <a:lnTo>
                  <a:pt x="0" y="0"/>
                </a:lnTo>
                <a:lnTo>
                  <a:pt x="0" y="4399962"/>
                </a:lnTo>
                <a:lnTo>
                  <a:pt x="4399962" y="4399962"/>
                </a:lnTo>
                <a:lnTo>
                  <a:pt x="439996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04BBC98-3937-9B1B-09E6-A7D036FE4436}"/>
              </a:ext>
            </a:extLst>
          </p:cNvPr>
          <p:cNvSpPr/>
          <p:nvPr/>
        </p:nvSpPr>
        <p:spPr>
          <a:xfrm>
            <a:off x="14620239" y="9735182"/>
            <a:ext cx="3591561" cy="437518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9E265AA-08A9-F0BB-FE78-BDD889B89393}"/>
              </a:ext>
            </a:extLst>
          </p:cNvPr>
          <p:cNvSpPr/>
          <p:nvPr/>
        </p:nvSpPr>
        <p:spPr>
          <a:xfrm>
            <a:off x="222971" y="190500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246D1072-6695-746E-1C50-61BB0BE4E3A9}"/>
              </a:ext>
            </a:extLst>
          </p:cNvPr>
          <p:cNvGrpSpPr/>
          <p:nvPr/>
        </p:nvGrpSpPr>
        <p:grpSpPr>
          <a:xfrm>
            <a:off x="3171825" y="904559"/>
            <a:ext cx="11506200" cy="8830623"/>
            <a:chOff x="3171825" y="904559"/>
            <a:chExt cx="11506200" cy="8125141"/>
          </a:xfrm>
        </p:grpSpPr>
        <p:sp>
          <p:nvSpPr>
            <p:cNvPr id="10" name="สี่เหลี่ยมผืนผ้า: มุมมน 9">
              <a:extLst>
                <a:ext uri="{FF2B5EF4-FFF2-40B4-BE49-F238E27FC236}">
                  <a16:creationId xmlns:a16="http://schemas.microsoft.com/office/drawing/2014/main" id="{2A6F06B6-E9C3-AD2E-6C89-6B82375D6202}"/>
                </a:ext>
              </a:extLst>
            </p:cNvPr>
            <p:cNvSpPr/>
            <p:nvPr/>
          </p:nvSpPr>
          <p:spPr>
            <a:xfrm>
              <a:off x="3171825" y="904559"/>
              <a:ext cx="11506200" cy="8125141"/>
            </a:xfrm>
            <a:prstGeom prst="roundRect">
              <a:avLst>
                <a:gd name="adj" fmla="val 9219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11" name="กลุ่ม 10">
              <a:extLst>
                <a:ext uri="{FF2B5EF4-FFF2-40B4-BE49-F238E27FC236}">
                  <a16:creationId xmlns:a16="http://schemas.microsoft.com/office/drawing/2014/main" id="{6E8FE51E-5001-7BCF-5ECD-921243D9743D}"/>
                </a:ext>
              </a:extLst>
            </p:cNvPr>
            <p:cNvGrpSpPr/>
            <p:nvPr/>
          </p:nvGrpSpPr>
          <p:grpSpPr>
            <a:xfrm>
              <a:off x="3432996" y="1157367"/>
              <a:ext cx="11045004" cy="7567533"/>
              <a:chOff x="3268003" y="1174685"/>
              <a:chExt cx="11045004" cy="7567533"/>
            </a:xfrm>
          </p:grpSpPr>
          <p:sp>
            <p:nvSpPr>
              <p:cNvPr id="13" name="สี่เหลี่ยมผืนผ้า: มุมมน 12">
                <a:extLst>
                  <a:ext uri="{FF2B5EF4-FFF2-40B4-BE49-F238E27FC236}">
                    <a16:creationId xmlns:a16="http://schemas.microsoft.com/office/drawing/2014/main" id="{56B67C7E-993D-C847-9A72-854D679C52EC}"/>
                  </a:ext>
                </a:extLst>
              </p:cNvPr>
              <p:cNvSpPr/>
              <p:nvPr/>
            </p:nvSpPr>
            <p:spPr>
              <a:xfrm>
                <a:off x="3268003" y="1174685"/>
                <a:ext cx="11045004" cy="7567533"/>
              </a:xfrm>
              <a:prstGeom prst="roundRect">
                <a:avLst>
                  <a:gd name="adj" fmla="val 9487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cxnSp>
            <p:nvCxnSpPr>
              <p:cNvPr id="15" name="ตัวเชื่อมต่อตรง 14">
                <a:extLst>
                  <a:ext uri="{FF2B5EF4-FFF2-40B4-BE49-F238E27FC236}">
                    <a16:creationId xmlns:a16="http://schemas.microsoft.com/office/drawing/2014/main" id="{7C9B4B33-378A-E461-0636-D3B3920C3D04}"/>
                  </a:ext>
                </a:extLst>
              </p:cNvPr>
              <p:cNvCxnSpPr/>
              <p:nvPr/>
            </p:nvCxnSpPr>
            <p:spPr>
              <a:xfrm>
                <a:off x="3492607" y="4191156"/>
                <a:ext cx="10744200" cy="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Freeform 15">
            <a:extLst>
              <a:ext uri="{FF2B5EF4-FFF2-40B4-BE49-F238E27FC236}">
                <a16:creationId xmlns:a16="http://schemas.microsoft.com/office/drawing/2014/main" id="{416A2CD4-52A6-DF84-CD87-C711769D3049}"/>
              </a:ext>
            </a:extLst>
          </p:cNvPr>
          <p:cNvSpPr/>
          <p:nvPr/>
        </p:nvSpPr>
        <p:spPr>
          <a:xfrm rot="20552341">
            <a:off x="238580" y="749927"/>
            <a:ext cx="2061944" cy="6080380"/>
          </a:xfrm>
          <a:custGeom>
            <a:avLst/>
            <a:gdLst/>
            <a:ahLst/>
            <a:cxnLst/>
            <a:rect l="l" t="t" r="r" b="b"/>
            <a:pathLst>
              <a:path w="1781040" h="4676691">
                <a:moveTo>
                  <a:pt x="0" y="0"/>
                </a:moveTo>
                <a:lnTo>
                  <a:pt x="1781039" y="0"/>
                </a:lnTo>
                <a:lnTo>
                  <a:pt x="1781039" y="4676691"/>
                </a:lnTo>
                <a:lnTo>
                  <a:pt x="0" y="467669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Freeform 20">
            <a:extLst>
              <a:ext uri="{FF2B5EF4-FFF2-40B4-BE49-F238E27FC236}">
                <a16:creationId xmlns:a16="http://schemas.microsoft.com/office/drawing/2014/main" id="{766ECDEB-8C33-37DC-DD81-6F1F06A02D34}"/>
              </a:ext>
            </a:extLst>
          </p:cNvPr>
          <p:cNvSpPr/>
          <p:nvPr/>
        </p:nvSpPr>
        <p:spPr>
          <a:xfrm flipH="1">
            <a:off x="14758221" y="6767159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B86BA844-7060-157A-F223-16B23289DC00}"/>
              </a:ext>
            </a:extLst>
          </p:cNvPr>
          <p:cNvSpPr/>
          <p:nvPr/>
        </p:nvSpPr>
        <p:spPr>
          <a:xfrm flipH="1">
            <a:off x="2457289" y="6851949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602FE3A2-6422-6201-3AB8-9F351EA31E1F}"/>
              </a:ext>
            </a:extLst>
          </p:cNvPr>
          <p:cNvSpPr/>
          <p:nvPr/>
        </p:nvSpPr>
        <p:spPr>
          <a:xfrm flipH="1">
            <a:off x="1936269" y="2045936"/>
            <a:ext cx="812088" cy="879094"/>
          </a:xfrm>
          <a:custGeom>
            <a:avLst/>
            <a:gdLst/>
            <a:ahLst/>
            <a:cxnLst/>
            <a:rect l="l" t="t" r="r" b="b"/>
            <a:pathLst>
              <a:path w="788112" h="1103357">
                <a:moveTo>
                  <a:pt x="0" y="0"/>
                </a:moveTo>
                <a:lnTo>
                  <a:pt x="788113" y="0"/>
                </a:lnTo>
                <a:lnTo>
                  <a:pt x="788113" y="1103357"/>
                </a:lnTo>
                <a:lnTo>
                  <a:pt x="0" y="11033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0CBEC60D-D547-DCF6-6F52-D16586040470}"/>
              </a:ext>
            </a:extLst>
          </p:cNvPr>
          <p:cNvSpPr/>
          <p:nvPr/>
        </p:nvSpPr>
        <p:spPr>
          <a:xfrm>
            <a:off x="13901927" y="8123295"/>
            <a:ext cx="1906154" cy="1736188"/>
          </a:xfrm>
          <a:custGeom>
            <a:avLst/>
            <a:gdLst/>
            <a:ahLst/>
            <a:cxnLst/>
            <a:rect l="l" t="t" r="r" b="b"/>
            <a:pathLst>
              <a:path w="1906154" h="1736188">
                <a:moveTo>
                  <a:pt x="0" y="0"/>
                </a:moveTo>
                <a:lnTo>
                  <a:pt x="1906154" y="0"/>
                </a:lnTo>
                <a:lnTo>
                  <a:pt x="1906154" y="1736188"/>
                </a:lnTo>
                <a:lnTo>
                  <a:pt x="0" y="1736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78C54260-C3AE-632B-4E73-AFEA27E47CB5}"/>
              </a:ext>
            </a:extLst>
          </p:cNvPr>
          <p:cNvSpPr/>
          <p:nvPr/>
        </p:nvSpPr>
        <p:spPr>
          <a:xfrm>
            <a:off x="14035151" y="233082"/>
            <a:ext cx="4238684" cy="516349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5">
            <a:extLst>
              <a:ext uri="{FF2B5EF4-FFF2-40B4-BE49-F238E27FC236}">
                <a16:creationId xmlns:a16="http://schemas.microsoft.com/office/drawing/2014/main" id="{061D76B0-1497-A264-2B0B-40862028FF00}"/>
              </a:ext>
            </a:extLst>
          </p:cNvPr>
          <p:cNvSpPr/>
          <p:nvPr/>
        </p:nvSpPr>
        <p:spPr>
          <a:xfrm>
            <a:off x="76200" y="9583584"/>
            <a:ext cx="3441961" cy="419294"/>
          </a:xfrm>
          <a:custGeom>
            <a:avLst/>
            <a:gdLst/>
            <a:ahLst/>
            <a:cxnLst/>
            <a:rect l="l" t="t" r="r" b="b"/>
            <a:pathLst>
              <a:path w="4238684" h="516349">
                <a:moveTo>
                  <a:pt x="0" y="0"/>
                </a:moveTo>
                <a:lnTo>
                  <a:pt x="4238684" y="0"/>
                </a:lnTo>
                <a:lnTo>
                  <a:pt x="4238684" y="516349"/>
                </a:lnTo>
                <a:lnTo>
                  <a:pt x="0" y="51634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A5DE8D6-7067-5388-641C-4E67201D1678}"/>
              </a:ext>
            </a:extLst>
          </p:cNvPr>
          <p:cNvSpPr txBox="1"/>
          <p:nvPr/>
        </p:nvSpPr>
        <p:spPr>
          <a:xfrm>
            <a:off x="4043922" y="1257300"/>
            <a:ext cx="9991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แผนการจัดการเรียนรู้ที่ 8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5545395-C450-0DD3-E97C-350262E95E87}"/>
              </a:ext>
            </a:extLst>
          </p:cNvPr>
          <p:cNvSpPr txBox="1"/>
          <p:nvPr/>
        </p:nvSpPr>
        <p:spPr>
          <a:xfrm>
            <a:off x="3013855" y="3022051"/>
            <a:ext cx="11845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6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ปัจจัยที่มีผลต่อการเปลี่ยนแปลงของเทคโนโลยี  (4)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09FEDA3-4495-7A76-1BF0-BE38D1B494E4}"/>
              </a:ext>
            </a:extLst>
          </p:cNvPr>
          <p:cNvSpPr txBox="1"/>
          <p:nvPr/>
        </p:nvSpPr>
        <p:spPr>
          <a:xfrm>
            <a:off x="3819317" y="4693265"/>
            <a:ext cx="104300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FF33CC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ตัวชี้วัดระหว่างทาง</a:t>
            </a:r>
          </a:p>
          <a:p>
            <a:pPr algn="thaiDist"/>
            <a:r>
              <a:rPr lang="th-TH" sz="36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ว 4.1   ม.4/1  </a:t>
            </a:r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วิเคราะห์แนวคิดหลักของเทคโนโลยี  ความสัมพันธ์กับศาสตร์อื่นโดยเฉพาะวิทยาศาสตร์หรือคณิตศาสตร์ รวมทั้งประเมินผลกระทบที่จะเกิดขึ้นต่อมนุษย์  สังคม  เศรษฐกิจ  และสิ่งแวดล้อม  เพื่อเป็นแนวทางในการพัฒนาเทคโนโลยี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9980F9A4-4AEE-509B-F022-45DECB6660B5}"/>
              </a:ext>
            </a:extLst>
          </p:cNvPr>
          <p:cNvSpPr txBox="1"/>
          <p:nvPr/>
        </p:nvSpPr>
        <p:spPr>
          <a:xfrm>
            <a:off x="3827356" y="7477661"/>
            <a:ext cx="108276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74B23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สาระการเรียนรู้</a:t>
            </a:r>
          </a:p>
          <a:p>
            <a:pPr algn="thaiDist"/>
            <a:r>
              <a:rPr lang="th-TH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	- ปัจจัยที่มีผลต่อการเปลี่ยนแปลงของเทคโนโลยีด้านเศรษฐกิจ</a:t>
            </a:r>
          </a:p>
        </p:txBody>
      </p:sp>
    </p:spTree>
    <p:extLst>
      <p:ext uri="{BB962C8B-B14F-4D97-AF65-F5344CB8AC3E}">
        <p14:creationId xmlns:p14="http://schemas.microsoft.com/office/powerpoint/2010/main" val="36340191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54F4B-FBCF-2620-9D74-48D77D08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73EC1C4-D0FA-D542-8B52-E7CAEC104E35}"/>
              </a:ext>
            </a:extLst>
          </p:cNvPr>
          <p:cNvSpPr/>
          <p:nvPr/>
        </p:nvSpPr>
        <p:spPr>
          <a:xfrm rot="5236778" flipH="1" flipV="1">
            <a:off x="15598375" y="-280527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2769935" y="2769935"/>
                </a:moveTo>
                <a:lnTo>
                  <a:pt x="0" y="2769935"/>
                </a:lnTo>
                <a:lnTo>
                  <a:pt x="0" y="0"/>
                </a:lnTo>
                <a:lnTo>
                  <a:pt x="2769935" y="0"/>
                </a:lnTo>
                <a:lnTo>
                  <a:pt x="2769935" y="2769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CFA697D-041D-3D81-3224-50B2BE7835A8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AB3370C-E374-F986-4F7A-B01DE6B14A9F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48E1AEB1-205B-57AB-6239-04000878CCC1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>
            <a:extLst>
              <a:ext uri="{FF2B5EF4-FFF2-40B4-BE49-F238E27FC236}">
                <a16:creationId xmlns:a16="http://schemas.microsoft.com/office/drawing/2014/main" id="{E9EB966B-0D37-E5CC-BDC2-6A34FCFAFDF3}"/>
              </a:ext>
            </a:extLst>
          </p:cNvPr>
          <p:cNvSpPr/>
          <p:nvPr/>
        </p:nvSpPr>
        <p:spPr>
          <a:xfrm>
            <a:off x="13778230" y="266700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8009A4E6-0630-97B3-1ECD-205CF82C1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Freeform 16">
            <a:extLst>
              <a:ext uri="{FF2B5EF4-FFF2-40B4-BE49-F238E27FC236}">
                <a16:creationId xmlns:a16="http://schemas.microsoft.com/office/drawing/2014/main" id="{980E2497-63DF-9B82-3173-21E9AA14AD24}"/>
              </a:ext>
            </a:extLst>
          </p:cNvPr>
          <p:cNvSpPr/>
          <p:nvPr/>
        </p:nvSpPr>
        <p:spPr>
          <a:xfrm>
            <a:off x="308469" y="9619408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สี่เหลี่ยมผืนผ้า: มุมมน 19">
            <a:extLst>
              <a:ext uri="{FF2B5EF4-FFF2-40B4-BE49-F238E27FC236}">
                <a16:creationId xmlns:a16="http://schemas.microsoft.com/office/drawing/2014/main" id="{7CB89DF8-767B-889C-A31A-5FC3930A6A5B}"/>
              </a:ext>
            </a:extLst>
          </p:cNvPr>
          <p:cNvSpPr/>
          <p:nvPr/>
        </p:nvSpPr>
        <p:spPr>
          <a:xfrm>
            <a:off x="460869" y="316682"/>
            <a:ext cx="4873131" cy="154941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84EE47EE-B966-0A61-6473-71431007C4B1}"/>
              </a:ext>
            </a:extLst>
          </p:cNvPr>
          <p:cNvSpPr txBox="1"/>
          <p:nvPr/>
        </p:nvSpPr>
        <p:spPr>
          <a:xfrm>
            <a:off x="990600" y="495300"/>
            <a:ext cx="413894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8000" b="1" i="0" u="none" strike="noStrike" baseline="0" dirty="0">
                <a:latin typeface="Angsana New" panose="02020603050405020304" pitchFamily="18" charset="-34"/>
                <a:cs typeface="Angsana New" panose="02020603050405020304" pitchFamily="18" charset="-34"/>
              </a:rPr>
              <a:t>ด้านเศรษฐกิจ</a:t>
            </a:r>
            <a:endParaRPr lang="th-TH" sz="80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0AD09961-3B9E-62CB-DC94-2EE9201A9515}"/>
              </a:ext>
            </a:extLst>
          </p:cNvPr>
          <p:cNvGrpSpPr/>
          <p:nvPr/>
        </p:nvGrpSpPr>
        <p:grpSpPr>
          <a:xfrm>
            <a:off x="577882" y="2266932"/>
            <a:ext cx="8292182" cy="6859304"/>
            <a:chOff x="577882" y="2266932"/>
            <a:chExt cx="8292182" cy="6859304"/>
          </a:xfrm>
        </p:grpSpPr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id="{1B6E044C-4C15-DB3D-EA82-424D760DF372}"/>
                </a:ext>
              </a:extLst>
            </p:cNvPr>
            <p:cNvGrpSpPr/>
            <p:nvPr/>
          </p:nvGrpSpPr>
          <p:grpSpPr>
            <a:xfrm>
              <a:off x="577882" y="2266932"/>
              <a:ext cx="8292182" cy="6859304"/>
              <a:chOff x="4662651" y="2130589"/>
              <a:chExt cx="8590104" cy="7241184"/>
            </a:xfrm>
          </p:grpSpPr>
          <p:sp>
            <p:nvSpPr>
              <p:cNvPr id="18" name="สี่เหลี่ยมผืนผ้า: มุมมน 17">
                <a:extLst>
                  <a:ext uri="{FF2B5EF4-FFF2-40B4-BE49-F238E27FC236}">
                    <a16:creationId xmlns:a16="http://schemas.microsoft.com/office/drawing/2014/main" id="{7CF5604D-C12B-34D1-ABEB-2B0B4D57E625}"/>
                  </a:ext>
                </a:extLst>
              </p:cNvPr>
              <p:cNvSpPr/>
              <p:nvPr/>
            </p:nvSpPr>
            <p:spPr>
              <a:xfrm>
                <a:off x="4662651" y="2130589"/>
                <a:ext cx="8590104" cy="7241184"/>
              </a:xfrm>
              <a:prstGeom prst="roundRect">
                <a:avLst>
                  <a:gd name="adj" fmla="val 4991"/>
                </a:avLst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sz="700" dirty="0"/>
              </a:p>
            </p:txBody>
          </p:sp>
          <p:grpSp>
            <p:nvGrpSpPr>
              <p:cNvPr id="5" name="Group 2">
                <a:extLst>
                  <a:ext uri="{FF2B5EF4-FFF2-40B4-BE49-F238E27FC236}">
                    <a16:creationId xmlns:a16="http://schemas.microsoft.com/office/drawing/2014/main" id="{DCF25B77-12B7-CEB1-246C-A0EC6414A739}"/>
                  </a:ext>
                </a:extLst>
              </p:cNvPr>
              <p:cNvGrpSpPr/>
              <p:nvPr/>
            </p:nvGrpSpPr>
            <p:grpSpPr>
              <a:xfrm>
                <a:off x="4774446" y="2398482"/>
                <a:ext cx="8335489" cy="6867727"/>
                <a:chOff x="-602154" y="26815"/>
                <a:chExt cx="11113985" cy="9156969"/>
              </a:xfrm>
            </p:grpSpPr>
            <p:grpSp>
              <p:nvGrpSpPr>
                <p:cNvPr id="6" name="Group 3">
                  <a:extLst>
                    <a:ext uri="{FF2B5EF4-FFF2-40B4-BE49-F238E27FC236}">
                      <a16:creationId xmlns:a16="http://schemas.microsoft.com/office/drawing/2014/main" id="{D664D796-5EF8-9C38-945F-608CD55B912D}"/>
                    </a:ext>
                  </a:extLst>
                </p:cNvPr>
                <p:cNvGrpSpPr/>
                <p:nvPr/>
              </p:nvGrpSpPr>
              <p:grpSpPr>
                <a:xfrm>
                  <a:off x="-568797" y="26815"/>
                  <a:ext cx="11080628" cy="9156969"/>
                  <a:chOff x="-144306" y="6803"/>
                  <a:chExt cx="2811196" cy="2323157"/>
                </a:xfrm>
              </p:grpSpPr>
              <p:sp>
                <p:nvSpPr>
                  <p:cNvPr id="17" name="Freeform 4">
                    <a:extLst>
                      <a:ext uri="{FF2B5EF4-FFF2-40B4-BE49-F238E27FC236}">
                        <a16:creationId xmlns:a16="http://schemas.microsoft.com/office/drawing/2014/main" id="{FC491199-39A4-6FC7-80EF-6F70B028AB65}"/>
                      </a:ext>
                    </a:extLst>
                  </p:cNvPr>
                  <p:cNvSpPr/>
                  <p:nvPr/>
                </p:nvSpPr>
                <p:spPr>
                  <a:xfrm>
                    <a:off x="-144306" y="6803"/>
                    <a:ext cx="2811196" cy="232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5577" h="2783840">
                        <a:moveTo>
                          <a:pt x="3041117" y="2783840"/>
                        </a:moveTo>
                        <a:lnTo>
                          <a:pt x="124460" y="2783840"/>
                        </a:lnTo>
                        <a:cubicBezTo>
                          <a:pt x="55880" y="2783840"/>
                          <a:pt x="0" y="2727960"/>
                          <a:pt x="0" y="2659380"/>
                        </a:cubicBezTo>
                        <a:lnTo>
                          <a:pt x="0" y="124460"/>
                        </a:lnTo>
                        <a:cubicBezTo>
                          <a:pt x="0" y="55880"/>
                          <a:pt x="55880" y="0"/>
                          <a:pt x="124460" y="0"/>
                        </a:cubicBezTo>
                        <a:lnTo>
                          <a:pt x="3041117" y="0"/>
                        </a:lnTo>
                        <a:cubicBezTo>
                          <a:pt x="3109696" y="0"/>
                          <a:pt x="3165577" y="55880"/>
                          <a:pt x="3165577" y="124460"/>
                        </a:cubicBezTo>
                        <a:lnTo>
                          <a:pt x="3165577" y="2659380"/>
                        </a:lnTo>
                        <a:cubicBezTo>
                          <a:pt x="3165577" y="2727960"/>
                          <a:pt x="3109696" y="2783840"/>
                          <a:pt x="3041117" y="27838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28575">
                    <a:noFill/>
                  </a:ln>
                </p:spPr>
              </p:sp>
            </p:grpSp>
            <p:grpSp>
              <p:nvGrpSpPr>
                <p:cNvPr id="7" name="Group 5">
                  <a:extLst>
                    <a:ext uri="{FF2B5EF4-FFF2-40B4-BE49-F238E27FC236}">
                      <a16:creationId xmlns:a16="http://schemas.microsoft.com/office/drawing/2014/main" id="{30880A61-F81A-0CB3-2DB5-C51796008DC9}"/>
                    </a:ext>
                  </a:extLst>
                </p:cNvPr>
                <p:cNvGrpSpPr/>
                <p:nvPr/>
              </p:nvGrpSpPr>
              <p:grpSpPr>
                <a:xfrm rot="-10800000">
                  <a:off x="617779" y="556357"/>
                  <a:ext cx="289704" cy="289704"/>
                  <a:chOff x="16855737" y="0"/>
                  <a:chExt cx="6350000" cy="6350000"/>
                </a:xfrm>
              </p:grpSpPr>
              <p:sp>
                <p:nvSpPr>
                  <p:cNvPr id="15" name="Freeform 6">
                    <a:extLst>
                      <a:ext uri="{FF2B5EF4-FFF2-40B4-BE49-F238E27FC236}">
                        <a16:creationId xmlns:a16="http://schemas.microsoft.com/office/drawing/2014/main" id="{C02DA0D4-9766-8627-70EC-698C6402B098}"/>
                      </a:ext>
                    </a:extLst>
                  </p:cNvPr>
                  <p:cNvSpPr/>
                  <p:nvPr/>
                </p:nvSpPr>
                <p:spPr>
                  <a:xfrm>
                    <a:off x="16855737" y="0"/>
                    <a:ext cx="6350000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0000" h="6350000">
                        <a:moveTo>
                          <a:pt x="3175000" y="0"/>
                        </a:moveTo>
                        <a:cubicBezTo>
                          <a:pt x="1421496" y="0"/>
                          <a:pt x="0" y="1421496"/>
                          <a:pt x="0" y="3175000"/>
                        </a:cubicBezTo>
                        <a:cubicBezTo>
                          <a:pt x="0" y="4928504"/>
                          <a:pt x="1421496" y="6350000"/>
                          <a:pt x="3175000" y="6350000"/>
                        </a:cubicBezTo>
                        <a:cubicBezTo>
                          <a:pt x="4928504" y="6350000"/>
                          <a:pt x="6350000" y="4928504"/>
                          <a:pt x="6350000" y="3175000"/>
                        </a:cubicBezTo>
                        <a:cubicBezTo>
                          <a:pt x="6350000" y="1421496"/>
                          <a:pt x="4928504" y="0"/>
                          <a:pt x="3175000" y="0"/>
                        </a:cubicBezTo>
                        <a:close/>
                      </a:path>
                    </a:pathLst>
                  </a:custGeom>
                  <a:solidFill>
                    <a:srgbClr val="EDECED"/>
                  </a:solidFill>
                  <a:ln w="28575">
                    <a:solidFill>
                      <a:schemeClr val="tx1"/>
                    </a:solidFill>
                  </a:ln>
                </p:spPr>
              </p:sp>
            </p:grp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E0CB4D55-3C1F-3D38-4003-0DA817FEEA4E}"/>
                    </a:ext>
                  </a:extLst>
                </p:cNvPr>
                <p:cNvGrpSpPr/>
                <p:nvPr/>
              </p:nvGrpSpPr>
              <p:grpSpPr>
                <a:xfrm rot="-10800000">
                  <a:off x="270938" y="556357"/>
                  <a:ext cx="289704" cy="289704"/>
                  <a:chOff x="16855737" y="0"/>
                  <a:chExt cx="6350000" cy="6350000"/>
                </a:xfrm>
              </p:grpSpPr>
              <p:sp>
                <p:nvSpPr>
                  <p:cNvPr id="13" name="Freeform 8">
                    <a:extLst>
                      <a:ext uri="{FF2B5EF4-FFF2-40B4-BE49-F238E27FC236}">
                        <a16:creationId xmlns:a16="http://schemas.microsoft.com/office/drawing/2014/main" id="{B786CB8E-8E43-322E-D323-C42211181A16}"/>
                      </a:ext>
                    </a:extLst>
                  </p:cNvPr>
                  <p:cNvSpPr/>
                  <p:nvPr/>
                </p:nvSpPr>
                <p:spPr>
                  <a:xfrm>
                    <a:off x="16855737" y="0"/>
                    <a:ext cx="6350000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0000" h="6350000">
                        <a:moveTo>
                          <a:pt x="3175000" y="0"/>
                        </a:moveTo>
                        <a:cubicBezTo>
                          <a:pt x="1421496" y="0"/>
                          <a:pt x="0" y="1421496"/>
                          <a:pt x="0" y="3175000"/>
                        </a:cubicBezTo>
                        <a:cubicBezTo>
                          <a:pt x="0" y="4928504"/>
                          <a:pt x="1421496" y="6350000"/>
                          <a:pt x="3175000" y="6350000"/>
                        </a:cubicBezTo>
                        <a:cubicBezTo>
                          <a:pt x="4928504" y="6350000"/>
                          <a:pt x="6350000" y="4928504"/>
                          <a:pt x="6350000" y="3175000"/>
                        </a:cubicBezTo>
                        <a:cubicBezTo>
                          <a:pt x="6350000" y="1421496"/>
                          <a:pt x="4928504" y="0"/>
                          <a:pt x="3175000" y="0"/>
                        </a:cubicBezTo>
                        <a:close/>
                      </a:path>
                    </a:pathLst>
                  </a:custGeom>
                  <a:solidFill>
                    <a:srgbClr val="FFD558"/>
                  </a:solidFill>
                  <a:ln w="28575">
                    <a:solidFill>
                      <a:schemeClr val="tx1"/>
                    </a:solidFill>
                  </a:ln>
                </p:spPr>
              </p:sp>
            </p:grpSp>
            <p:grpSp>
              <p:nvGrpSpPr>
                <p:cNvPr id="9" name="Group 9">
                  <a:extLst>
                    <a:ext uri="{FF2B5EF4-FFF2-40B4-BE49-F238E27FC236}">
                      <a16:creationId xmlns:a16="http://schemas.microsoft.com/office/drawing/2014/main" id="{6A5180CC-4BA1-954B-298E-FF6C74C78B2F}"/>
                    </a:ext>
                  </a:extLst>
                </p:cNvPr>
                <p:cNvGrpSpPr/>
                <p:nvPr/>
              </p:nvGrpSpPr>
              <p:grpSpPr>
                <a:xfrm rot="-10800000">
                  <a:off x="-75902" y="556357"/>
                  <a:ext cx="289704" cy="289704"/>
                  <a:chOff x="16855737" y="0"/>
                  <a:chExt cx="6350000" cy="6350000"/>
                </a:xfrm>
              </p:grpSpPr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7C0613D8-3997-1863-F20A-6ECA0ABCC5A8}"/>
                      </a:ext>
                    </a:extLst>
                  </p:cNvPr>
                  <p:cNvSpPr/>
                  <p:nvPr/>
                </p:nvSpPr>
                <p:spPr>
                  <a:xfrm>
                    <a:off x="16855737" y="0"/>
                    <a:ext cx="6350000" cy="6350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0000" h="6350000">
                        <a:moveTo>
                          <a:pt x="3175000" y="0"/>
                        </a:moveTo>
                        <a:cubicBezTo>
                          <a:pt x="1421496" y="0"/>
                          <a:pt x="0" y="1421496"/>
                          <a:pt x="0" y="3175000"/>
                        </a:cubicBezTo>
                        <a:cubicBezTo>
                          <a:pt x="0" y="4928504"/>
                          <a:pt x="1421496" y="6350000"/>
                          <a:pt x="3175000" y="6350000"/>
                        </a:cubicBezTo>
                        <a:cubicBezTo>
                          <a:pt x="4928504" y="6350000"/>
                          <a:pt x="6350000" y="4928504"/>
                          <a:pt x="6350000" y="3175000"/>
                        </a:cubicBezTo>
                        <a:cubicBezTo>
                          <a:pt x="6350000" y="1421496"/>
                          <a:pt x="4928504" y="0"/>
                          <a:pt x="3175000" y="0"/>
                        </a:cubicBezTo>
                        <a:close/>
                      </a:path>
                    </a:pathLst>
                  </a:custGeom>
                  <a:solidFill>
                    <a:srgbClr val="171717"/>
                  </a:solidFill>
                  <a:ln w="28575">
                    <a:solidFill>
                      <a:schemeClr val="tx1"/>
                    </a:solidFill>
                  </a:ln>
                </p:spPr>
              </p:sp>
            </p:grpSp>
            <p:sp>
              <p:nvSpPr>
                <p:cNvPr id="10" name="AutoShape 11">
                  <a:extLst>
                    <a:ext uri="{FF2B5EF4-FFF2-40B4-BE49-F238E27FC236}">
                      <a16:creationId xmlns:a16="http://schemas.microsoft.com/office/drawing/2014/main" id="{F6C4BCC3-049A-CA40-9C3A-9368696D8CCA}"/>
                    </a:ext>
                  </a:extLst>
                </p:cNvPr>
                <p:cNvSpPr/>
                <p:nvPr/>
              </p:nvSpPr>
              <p:spPr>
                <a:xfrm>
                  <a:off x="-602154" y="1216987"/>
                  <a:ext cx="11080631" cy="0"/>
                </a:xfrm>
                <a:prstGeom prst="line">
                  <a:avLst/>
                </a:prstGeom>
                <a:ln w="28575" cap="rnd">
                  <a:solidFill>
                    <a:schemeClr val="tx1"/>
                  </a:solidFill>
                  <a:prstDash val="solid"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endParaRPr lang="th-TH" dirty="0"/>
                </a:p>
              </p:txBody>
            </p:sp>
          </p:grpSp>
        </p:grpSp>
        <p:sp>
          <p:nvSpPr>
            <p:cNvPr id="24" name="กล่องข้อความ 23">
              <a:extLst>
                <a:ext uri="{FF2B5EF4-FFF2-40B4-BE49-F238E27FC236}">
                  <a16:creationId xmlns:a16="http://schemas.microsoft.com/office/drawing/2014/main" id="{493DD309-EBF2-5689-8642-4C89633555AC}"/>
                </a:ext>
              </a:extLst>
            </p:cNvPr>
            <p:cNvSpPr txBox="1"/>
            <p:nvPr/>
          </p:nvSpPr>
          <p:spPr>
            <a:xfrm>
              <a:off x="816951" y="4036516"/>
              <a:ext cx="7946049" cy="41549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88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เศรษฐกิจเป็นปัจจัยหนึ่งที่มีผลต่อการเปลี่ยนแปลงของเทคโนโลยี ดังนี้</a:t>
              </a:r>
              <a:endParaRPr lang="th-TH" sz="8800" b="1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26" name="เครื่องหมายบวก 25">
            <a:extLst>
              <a:ext uri="{FF2B5EF4-FFF2-40B4-BE49-F238E27FC236}">
                <a16:creationId xmlns:a16="http://schemas.microsoft.com/office/drawing/2014/main" id="{FB2B43FC-BBB1-5B40-8C36-FB9E35D009B6}"/>
              </a:ext>
            </a:extLst>
          </p:cNvPr>
          <p:cNvSpPr/>
          <p:nvPr/>
        </p:nvSpPr>
        <p:spPr>
          <a:xfrm>
            <a:off x="15398154" y="1504513"/>
            <a:ext cx="970916" cy="970916"/>
          </a:xfrm>
          <a:prstGeom prst="mathPl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เครื่องหมายบวก 26">
            <a:extLst>
              <a:ext uri="{FF2B5EF4-FFF2-40B4-BE49-F238E27FC236}">
                <a16:creationId xmlns:a16="http://schemas.microsoft.com/office/drawing/2014/main" id="{76899B79-EF44-1ED0-4F24-432114B5C0DE}"/>
              </a:ext>
            </a:extLst>
          </p:cNvPr>
          <p:cNvSpPr/>
          <p:nvPr/>
        </p:nvSpPr>
        <p:spPr>
          <a:xfrm>
            <a:off x="10274861" y="8957310"/>
            <a:ext cx="970916" cy="97091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เครื่องหมายบวก 27">
            <a:extLst>
              <a:ext uri="{FF2B5EF4-FFF2-40B4-BE49-F238E27FC236}">
                <a16:creationId xmlns:a16="http://schemas.microsoft.com/office/drawing/2014/main" id="{72EC0CB9-2606-E714-D3B4-18D616F48AEF}"/>
              </a:ext>
            </a:extLst>
          </p:cNvPr>
          <p:cNvSpPr/>
          <p:nvPr/>
        </p:nvSpPr>
        <p:spPr>
          <a:xfrm>
            <a:off x="9377956" y="7780856"/>
            <a:ext cx="1281169" cy="1281169"/>
          </a:xfrm>
          <a:prstGeom prst="mathPl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3" name="เครื่องหมายบวก 32">
            <a:extLst>
              <a:ext uri="{FF2B5EF4-FFF2-40B4-BE49-F238E27FC236}">
                <a16:creationId xmlns:a16="http://schemas.microsoft.com/office/drawing/2014/main" id="{35174724-D8C7-4C3D-3DFF-32615B8C2568}"/>
              </a:ext>
            </a:extLst>
          </p:cNvPr>
          <p:cNvSpPr/>
          <p:nvPr/>
        </p:nvSpPr>
        <p:spPr>
          <a:xfrm>
            <a:off x="16202342" y="2157591"/>
            <a:ext cx="970916" cy="970916"/>
          </a:xfrm>
          <a:prstGeom prst="mathPlus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B23EBE2-8B36-25C9-4D53-86C43DF54C1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r="9352" b="5884"/>
          <a:stretch/>
        </p:blipFill>
        <p:spPr>
          <a:xfrm>
            <a:off x="10172534" y="1124911"/>
            <a:ext cx="6929777" cy="7832399"/>
          </a:xfrm>
          <a:prstGeom prst="rect">
            <a:avLst/>
          </a:prstGeom>
        </p:spPr>
      </p:pic>
      <p:sp>
        <p:nvSpPr>
          <p:cNvPr id="31" name="วงรี 30">
            <a:extLst>
              <a:ext uri="{FF2B5EF4-FFF2-40B4-BE49-F238E27FC236}">
                <a16:creationId xmlns:a16="http://schemas.microsoft.com/office/drawing/2014/main" id="{D4EAD0BB-2B1C-9E61-9FDF-8CFA9DA53D86}"/>
              </a:ext>
            </a:extLst>
          </p:cNvPr>
          <p:cNvSpPr/>
          <p:nvPr/>
        </p:nvSpPr>
        <p:spPr>
          <a:xfrm>
            <a:off x="10088087" y="1465647"/>
            <a:ext cx="1281169" cy="1281169"/>
          </a:xfrm>
          <a:prstGeom prst="ellipse">
            <a:avLst/>
          </a:prstGeom>
          <a:solidFill>
            <a:srgbClr val="BD60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วงรี 31">
            <a:extLst>
              <a:ext uri="{FF2B5EF4-FFF2-40B4-BE49-F238E27FC236}">
                <a16:creationId xmlns:a16="http://schemas.microsoft.com/office/drawing/2014/main" id="{E404CD2B-3380-E814-F5E7-A097955EE11D}"/>
              </a:ext>
            </a:extLst>
          </p:cNvPr>
          <p:cNvSpPr/>
          <p:nvPr/>
        </p:nvSpPr>
        <p:spPr>
          <a:xfrm>
            <a:off x="11374130" y="2355032"/>
            <a:ext cx="829993" cy="829993"/>
          </a:xfrm>
          <a:prstGeom prst="ellipse">
            <a:avLst/>
          </a:prstGeom>
          <a:solidFill>
            <a:srgbClr val="E088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4" name="วงรี 33">
            <a:extLst>
              <a:ext uri="{FF2B5EF4-FFF2-40B4-BE49-F238E27FC236}">
                <a16:creationId xmlns:a16="http://schemas.microsoft.com/office/drawing/2014/main" id="{D7E30572-F32C-5969-D3FA-9E11BC667455}"/>
              </a:ext>
            </a:extLst>
          </p:cNvPr>
          <p:cNvSpPr/>
          <p:nvPr/>
        </p:nvSpPr>
        <p:spPr>
          <a:xfrm>
            <a:off x="10659125" y="2924369"/>
            <a:ext cx="557312" cy="557312"/>
          </a:xfrm>
          <a:prstGeom prst="ellipse">
            <a:avLst/>
          </a:prstGeom>
          <a:solidFill>
            <a:srgbClr val="E088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วงรี 34">
            <a:extLst>
              <a:ext uri="{FF2B5EF4-FFF2-40B4-BE49-F238E27FC236}">
                <a16:creationId xmlns:a16="http://schemas.microsoft.com/office/drawing/2014/main" id="{F4D5419F-7165-C171-BA00-C83A3E6934BB}"/>
              </a:ext>
            </a:extLst>
          </p:cNvPr>
          <p:cNvSpPr/>
          <p:nvPr/>
        </p:nvSpPr>
        <p:spPr>
          <a:xfrm>
            <a:off x="15598934" y="8263744"/>
            <a:ext cx="1073168" cy="1073168"/>
          </a:xfrm>
          <a:prstGeom prst="ellipse">
            <a:avLst/>
          </a:prstGeom>
          <a:solidFill>
            <a:srgbClr val="BD60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6" name="วงรี 35">
            <a:extLst>
              <a:ext uri="{FF2B5EF4-FFF2-40B4-BE49-F238E27FC236}">
                <a16:creationId xmlns:a16="http://schemas.microsoft.com/office/drawing/2014/main" id="{B387F863-884C-90AB-490E-843C43A3CCF7}"/>
              </a:ext>
            </a:extLst>
          </p:cNvPr>
          <p:cNvSpPr/>
          <p:nvPr/>
        </p:nvSpPr>
        <p:spPr>
          <a:xfrm>
            <a:off x="16609094" y="8019402"/>
            <a:ext cx="646252" cy="64625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66800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3" grpId="0" animBg="1"/>
      <p:bldP spid="31" grpId="0" animBg="1"/>
      <p:bldP spid="32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4BB43493-4159-3330-73B6-66B73F8D5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031B9B56-968A-83F9-C4C0-372677C929FB}"/>
              </a:ext>
            </a:extLst>
          </p:cNvPr>
          <p:cNvGrpSpPr/>
          <p:nvPr/>
        </p:nvGrpSpPr>
        <p:grpSpPr>
          <a:xfrm>
            <a:off x="383342" y="646309"/>
            <a:ext cx="9598858" cy="8535791"/>
            <a:chOff x="383342" y="646309"/>
            <a:chExt cx="9598858" cy="8535791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F94C24E6-0B34-FD0C-5BF1-E4289C709B3C}"/>
                </a:ext>
              </a:extLst>
            </p:cNvPr>
            <p:cNvGrpSpPr/>
            <p:nvPr/>
          </p:nvGrpSpPr>
          <p:grpSpPr>
            <a:xfrm>
              <a:off x="383342" y="646309"/>
              <a:ext cx="9598858" cy="8535791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7AB5ABFA-A2C2-A3F4-A360-A77293981E09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1ACA76FB-79D7-846F-555B-193A08EBBC30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51CBBA7A-4D56-95CE-DF3C-175E99C9E48A}"/>
                </a:ext>
              </a:extLst>
            </p:cNvPr>
            <p:cNvSpPr txBox="1"/>
            <p:nvPr/>
          </p:nvSpPr>
          <p:spPr>
            <a:xfrm>
              <a:off x="575169" y="1088897"/>
              <a:ext cx="8899152" cy="7478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0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การเปลี่ยนแปลงทางเทคโนโลยีทำให้การใช้แรงงานคนน้อยลง </a:t>
              </a:r>
              <a:r>
                <a:rPr lang="th-TH" sz="60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ผู้ที่มีทุนมากสามารถนำเทคโนโลยีใหม่มาใช้งานทำให้ธุรกิจเติบโตยิ่งขึ้น และทำให้ธุรกิจขนาดเล็กหดตัวลงแต่ในทางกลับกันเจ้าของธุรกิจขนาดเล็กสามารถเป็นนายทุนอิสระ หรือรวมตัวกันเป็นสหกรณ์และอาจทำให้เกิดองค์กรทางธุรกิจใหม่ ๆ ได้</a:t>
              </a:r>
              <a:endParaRPr lang="th-TH" sz="5400" dirty="0">
                <a:latin typeface="Angsana New" panose="02020603050405020304" pitchFamily="18" charset="-34"/>
                <a:cs typeface="Angsana New" panose="02020603050405020304" pitchFamily="18" charset="-34"/>
              </a:endParaRP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BB80DCAD-D57C-B4D0-2EF1-020738134D91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E2EC98A-D8BA-3BB0-D204-0688A8375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572" y="1761630"/>
            <a:ext cx="7235885" cy="7235885"/>
          </a:xfrm>
          <a:prstGeom prst="rect">
            <a:avLst/>
          </a:prstGeom>
        </p:spPr>
      </p:pic>
      <p:pic>
        <p:nvPicPr>
          <p:cNvPr id="1026" name="Picture 2" descr="Loop Star Sticker">
            <a:extLst>
              <a:ext uri="{FF2B5EF4-FFF2-40B4-BE49-F238E27FC236}">
                <a16:creationId xmlns:a16="http://schemas.microsoft.com/office/drawing/2014/main" id="{84BD714B-7C2D-B71C-C36F-F06DD51C4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43" y="1021394"/>
            <a:ext cx="1553235" cy="15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Loop Star Sticker">
            <a:extLst>
              <a:ext uri="{FF2B5EF4-FFF2-40B4-BE49-F238E27FC236}">
                <a16:creationId xmlns:a16="http://schemas.microsoft.com/office/drawing/2014/main" id="{E870EB52-0BFD-FE4B-2712-EFAA09DD4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1948" y="4366882"/>
            <a:ext cx="1553235" cy="15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Loop Star Sticker">
            <a:extLst>
              <a:ext uri="{FF2B5EF4-FFF2-40B4-BE49-F238E27FC236}">
                <a16:creationId xmlns:a16="http://schemas.microsoft.com/office/drawing/2014/main" id="{958AB337-C113-74CC-2867-C0F89B977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6897" y="8036453"/>
            <a:ext cx="1553235" cy="15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Loop Star Sticker">
            <a:extLst>
              <a:ext uri="{FF2B5EF4-FFF2-40B4-BE49-F238E27FC236}">
                <a16:creationId xmlns:a16="http://schemas.microsoft.com/office/drawing/2014/main" id="{58516F28-CD41-3CC3-5E8C-5F6877C3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152" y="6963749"/>
            <a:ext cx="1553235" cy="1553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EC5BF-A24C-8E0E-EE9D-EE398BB1E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25F861-1725-CA76-644F-45E92B2AE5DE}"/>
              </a:ext>
            </a:extLst>
          </p:cNvPr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FE499AC-6019-2D1E-7360-1071F44EE1D6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9F1B1D95-64CD-4D62-A735-3DDFC8CD6C18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7C8D69E-AE84-C2E6-3ACB-FD45C96712EF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E35EC2E-585D-9272-B88E-3846D170E0DB}"/>
              </a:ext>
            </a:extLst>
          </p:cNvPr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112A9C85-209D-64CC-8263-942271B0B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75325F00-80E3-A94E-42B3-C8756D90B2B4}"/>
              </a:ext>
            </a:extLst>
          </p:cNvPr>
          <p:cNvGrpSpPr/>
          <p:nvPr/>
        </p:nvGrpSpPr>
        <p:grpSpPr>
          <a:xfrm>
            <a:off x="270369" y="646309"/>
            <a:ext cx="9887297" cy="8686187"/>
            <a:chOff x="270369" y="646309"/>
            <a:chExt cx="9887297" cy="8686187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4036CD4C-A15B-02AB-5920-A4219DF0EBE1}"/>
                </a:ext>
              </a:extLst>
            </p:cNvPr>
            <p:cNvGrpSpPr/>
            <p:nvPr/>
          </p:nvGrpSpPr>
          <p:grpSpPr>
            <a:xfrm>
              <a:off x="270369" y="646309"/>
              <a:ext cx="9887297" cy="8686187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84A83FBC-67C2-AFC9-46FE-7FDE442C0ACE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266BB864-9DBE-A21C-7B15-C4D26BF857E3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DA016CEA-130A-4363-AA9F-25B8E710432C}"/>
                </a:ext>
              </a:extLst>
            </p:cNvPr>
            <p:cNvSpPr txBox="1"/>
            <p:nvPr/>
          </p:nvSpPr>
          <p:spPr>
            <a:xfrm>
              <a:off x="625848" y="1088897"/>
              <a:ext cx="8899152" cy="7478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60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เทคโนโลยีทำให้ระบบเศรษฐกิจเปลี่ยนจากระบบท้องถิ่นเชื่อมโยงสู่ระดับเศรษฐกิจโลกที่ไม่มีขีดจำกัดด้านสถานที่ </a:t>
              </a:r>
              <a:r>
                <a:rPr lang="th-TH" sz="60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ซื้อขายผ่านระบบอินเทอร์เน็ตทำให้เกิดรูปแบบการค้าที่ช่วยให้มีการแลกเปลี่ยนสินค้าและบริการอย่างกว้างขวางและรวดเร็ว ระบบเศรษฐกิจในโลกสามารถเชื่อมโยงและเอื้อประโยชน์ในรูปแบบต่าง ๆ มากขึ้น</a:t>
              </a: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12FCFFC0-28E7-C240-8579-769F2CB0EB54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783E946-0164-39CB-7A48-33D30637C3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7666" y="1472531"/>
            <a:ext cx="7859965" cy="785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4501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64727-7B3F-6EEC-E1FB-3FC9E51C9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43B2F2D-DEA1-5544-849F-B2768D730BAF}"/>
              </a:ext>
            </a:extLst>
          </p:cNvPr>
          <p:cNvSpPr/>
          <p:nvPr/>
        </p:nvSpPr>
        <p:spPr>
          <a:xfrm flipV="1">
            <a:off x="15518065" y="0"/>
            <a:ext cx="2769935" cy="2769935"/>
          </a:xfrm>
          <a:custGeom>
            <a:avLst/>
            <a:gdLst/>
            <a:ahLst/>
            <a:cxnLst/>
            <a:rect l="l" t="t" r="r" b="b"/>
            <a:pathLst>
              <a:path w="2769935" h="2769935">
                <a:moveTo>
                  <a:pt x="0" y="2769935"/>
                </a:moveTo>
                <a:lnTo>
                  <a:pt x="2769935" y="2769935"/>
                </a:lnTo>
                <a:lnTo>
                  <a:pt x="2769935" y="0"/>
                </a:lnTo>
                <a:lnTo>
                  <a:pt x="0" y="0"/>
                </a:lnTo>
                <a:lnTo>
                  <a:pt x="0" y="276993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F817F43-5B52-F4D9-5A47-1425CF1EB738}"/>
              </a:ext>
            </a:extLst>
          </p:cNvPr>
          <p:cNvSpPr/>
          <p:nvPr/>
        </p:nvSpPr>
        <p:spPr>
          <a:xfrm>
            <a:off x="17576807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5" y="0"/>
                </a:lnTo>
                <a:lnTo>
                  <a:pt x="402725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AE4660D-45A4-644A-42C6-7AC8E7B3FA73}"/>
              </a:ext>
            </a:extLst>
          </p:cNvPr>
          <p:cNvSpPr/>
          <p:nvPr/>
        </p:nvSpPr>
        <p:spPr>
          <a:xfrm>
            <a:off x="17071856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45449DA1-021B-81EF-1EA2-007BDDD36B66}"/>
              </a:ext>
            </a:extLst>
          </p:cNvPr>
          <p:cNvSpPr/>
          <p:nvPr/>
        </p:nvSpPr>
        <p:spPr>
          <a:xfrm>
            <a:off x="16567938" y="9589688"/>
            <a:ext cx="402724" cy="402724"/>
          </a:xfrm>
          <a:custGeom>
            <a:avLst/>
            <a:gdLst/>
            <a:ahLst/>
            <a:cxnLst/>
            <a:rect l="l" t="t" r="r" b="b"/>
            <a:pathLst>
              <a:path w="402724" h="402724">
                <a:moveTo>
                  <a:pt x="0" y="0"/>
                </a:moveTo>
                <a:lnTo>
                  <a:pt x="402724" y="0"/>
                </a:lnTo>
                <a:lnTo>
                  <a:pt x="402724" y="402724"/>
                </a:lnTo>
                <a:lnTo>
                  <a:pt x="0" y="402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17CCABD-1525-7D80-7313-93B6F735402C}"/>
              </a:ext>
            </a:extLst>
          </p:cNvPr>
          <p:cNvSpPr/>
          <p:nvPr/>
        </p:nvSpPr>
        <p:spPr>
          <a:xfrm>
            <a:off x="13040963" y="28609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4" descr="Image result for à¹à¸­à¸¡à¸à¸±à¸à¸à¹.png">
            <a:extLst>
              <a:ext uri="{FF2B5EF4-FFF2-40B4-BE49-F238E27FC236}">
                <a16:creationId xmlns:a16="http://schemas.microsoft.com/office/drawing/2014/main" id="{C823A616-F301-B430-53C9-FF7683F19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98800" l="9961" r="89844">
                        <a14:foregroundMark x1="46289" y1="65200" x2="46289" y2="65200"/>
                        <a14:foregroundMark x1="55664" y1="62000" x2="55664" y2="62000"/>
                        <a14:foregroundMark x1="40820" y1="32000" x2="40820" y2="32000"/>
                        <a14:foregroundMark x1="35352" y1="35200" x2="35352" y2="35200"/>
                        <a14:foregroundMark x1="32617" y1="38400" x2="32617" y2="38400"/>
                        <a14:foregroundMark x1="28906" y1="43600" x2="28906" y2="43600"/>
                        <a14:foregroundMark x1="27930" y1="49600" x2="27930" y2="49600"/>
                        <a14:foregroundMark x1="35547" y1="48400" x2="35547" y2="48400"/>
                        <a14:foregroundMark x1="39844" y1="50800" x2="39844" y2="50800"/>
                        <a14:foregroundMark x1="42969" y1="49200" x2="42969" y2="49200"/>
                        <a14:foregroundMark x1="62891" y1="46800" x2="62891" y2="46800"/>
                        <a14:foregroundMark x1="69141" y1="48000" x2="69141" y2="48000"/>
                        <a14:foregroundMark x1="71875" y1="44800" x2="71875" y2="44800"/>
                        <a14:foregroundMark x1="65039" y1="40000" x2="65039" y2="40000"/>
                        <a14:foregroundMark x1="61133" y1="36400" x2="61133" y2="36400"/>
                        <a14:foregroundMark x1="57617" y1="31600" x2="57617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800" y="-38100"/>
            <a:ext cx="1882634" cy="102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AF367B60-09CE-8659-5C95-8D3410DD3454}"/>
              </a:ext>
            </a:extLst>
          </p:cNvPr>
          <p:cNvGrpSpPr/>
          <p:nvPr/>
        </p:nvGrpSpPr>
        <p:grpSpPr>
          <a:xfrm>
            <a:off x="270369" y="646309"/>
            <a:ext cx="9887297" cy="8686187"/>
            <a:chOff x="270369" y="646309"/>
            <a:chExt cx="9887297" cy="8686187"/>
          </a:xfrm>
        </p:grpSpPr>
        <p:grpSp>
          <p:nvGrpSpPr>
            <p:cNvPr id="37" name="กลุ่ม 36">
              <a:extLst>
                <a:ext uri="{FF2B5EF4-FFF2-40B4-BE49-F238E27FC236}">
                  <a16:creationId xmlns:a16="http://schemas.microsoft.com/office/drawing/2014/main" id="{9C2F5895-7ABC-5942-4922-A193E8B4EBCF}"/>
                </a:ext>
              </a:extLst>
            </p:cNvPr>
            <p:cNvGrpSpPr/>
            <p:nvPr/>
          </p:nvGrpSpPr>
          <p:grpSpPr>
            <a:xfrm>
              <a:off x="270369" y="646309"/>
              <a:ext cx="9887297" cy="8686187"/>
              <a:chOff x="308468" y="1238482"/>
              <a:chExt cx="8381694" cy="8535791"/>
            </a:xfrm>
          </p:grpSpPr>
          <p:sp>
            <p:nvSpPr>
              <p:cNvPr id="36" name="สี่เหลี่ยมผืนผ้า: มุมมน 35">
                <a:extLst>
                  <a:ext uri="{FF2B5EF4-FFF2-40B4-BE49-F238E27FC236}">
                    <a16:creationId xmlns:a16="http://schemas.microsoft.com/office/drawing/2014/main" id="{4F638987-6C0B-15CB-9507-0D4211FAABE6}"/>
                  </a:ext>
                </a:extLst>
              </p:cNvPr>
              <p:cNvSpPr/>
              <p:nvPr/>
            </p:nvSpPr>
            <p:spPr>
              <a:xfrm>
                <a:off x="646051" y="1423067"/>
                <a:ext cx="8044111" cy="8351206"/>
              </a:xfrm>
              <a:prstGeom prst="round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สี่เหลี่ยมผืนผ้า: มุมมน 34">
                <a:extLst>
                  <a:ext uri="{FF2B5EF4-FFF2-40B4-BE49-F238E27FC236}">
                    <a16:creationId xmlns:a16="http://schemas.microsoft.com/office/drawing/2014/main" id="{6625B64F-9911-B0E6-7778-AD2187B3CEB6}"/>
                  </a:ext>
                </a:extLst>
              </p:cNvPr>
              <p:cNvSpPr/>
              <p:nvPr/>
            </p:nvSpPr>
            <p:spPr>
              <a:xfrm>
                <a:off x="308468" y="1238482"/>
                <a:ext cx="8044111" cy="8351206"/>
              </a:xfrm>
              <a:prstGeom prst="roundRect">
                <a:avLst>
                  <a:gd name="adj" fmla="val 11457"/>
                </a:avLst>
              </a:prstGeom>
              <a:solidFill>
                <a:srgbClr val="FCF5D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2" name="กล่องข้อความ 41">
              <a:extLst>
                <a:ext uri="{FF2B5EF4-FFF2-40B4-BE49-F238E27FC236}">
                  <a16:creationId xmlns:a16="http://schemas.microsoft.com/office/drawing/2014/main" id="{638283DC-2C46-370A-1672-D890130FCA7A}"/>
                </a:ext>
              </a:extLst>
            </p:cNvPr>
            <p:cNvSpPr txBox="1"/>
            <p:nvPr/>
          </p:nvSpPr>
          <p:spPr>
            <a:xfrm>
              <a:off x="641529" y="1034761"/>
              <a:ext cx="8807271" cy="75713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5400" b="1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ช่วยให้เศรษฐกิจเจริญรุ่งเรือง</a:t>
              </a:r>
              <a:r>
                <a:rPr lang="th-TH" sz="54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</a:t>
              </a:r>
              <a:r>
                <a:rPr lang="th-TH" sz="4800" i="0" u="none" strike="noStrike" baseline="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การใช้เทคโนโลยีได้ก่อให้เกิดอุตสาหกรรมใหม่ ๆ เช่น การผลิตการบำรุงรักษาและซ่อมแซมเทคโนโลยี นอกจากนั้นยังมีอาชีพที่เกี่ยวข้องกับเทคโนโลยีอีกมากมาย ด้านการพาณิชย์และธนาคาร การใช้เทคโนโลยีช่วยติดต่อซื้อขายแลกเปลี่ยน ทำให้สามารถดำเนินการได้รวดเร็วมากขึ้น ส่งผลให้ประชาชนมีฐานะและสภาวะความเป็นอยู่ดีขึ้นตามไปด้วย การใช้เทคโนโลยีจากคอมพิวเตอร์วิเคราะห์ภาพถ่ายดาวเทียม เพื่อค้นหาทรัพยากรธรรมชาติ แหล่งน้ำ เป็นต้น</a:t>
              </a:r>
            </a:p>
          </p:txBody>
        </p:sp>
      </p:grpSp>
      <p:sp>
        <p:nvSpPr>
          <p:cNvPr id="55" name="Freeform 6">
            <a:extLst>
              <a:ext uri="{FF2B5EF4-FFF2-40B4-BE49-F238E27FC236}">
                <a16:creationId xmlns:a16="http://schemas.microsoft.com/office/drawing/2014/main" id="{ADDEB955-0EC3-84BA-5991-0BA03E5816D3}"/>
              </a:ext>
            </a:extLst>
          </p:cNvPr>
          <p:cNvSpPr/>
          <p:nvPr/>
        </p:nvSpPr>
        <p:spPr>
          <a:xfrm>
            <a:off x="460869" y="9711735"/>
            <a:ext cx="3061970" cy="373004"/>
          </a:xfrm>
          <a:custGeom>
            <a:avLst/>
            <a:gdLst/>
            <a:ahLst/>
            <a:cxnLst/>
            <a:rect l="l" t="t" r="r" b="b"/>
            <a:pathLst>
              <a:path w="3061970" h="373004">
                <a:moveTo>
                  <a:pt x="0" y="0"/>
                </a:moveTo>
                <a:lnTo>
                  <a:pt x="3061971" y="0"/>
                </a:lnTo>
                <a:lnTo>
                  <a:pt x="3061971" y="373004"/>
                </a:lnTo>
                <a:lnTo>
                  <a:pt x="0" y="373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787198E-D8C5-8362-B633-B4A429B0ADA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755" y="2947374"/>
            <a:ext cx="8861410" cy="664605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D7F3A3F1-D7AE-D13F-1813-C82A10CABA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635" y="1172349"/>
            <a:ext cx="3064491" cy="245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8923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ธีม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ธีม3" id="{2A79B4C3-DCBB-4859-942C-80DDA9F10D01}" vid="{20031C5C-8989-476D-A89F-C2B44D4B5548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ธีม3</Template>
  <TotalTime>222</TotalTime>
  <Words>310</Words>
  <Application>Microsoft Office PowerPoint</Application>
  <PresentationFormat>กำหนดเอง</PresentationFormat>
  <Paragraphs>16</Paragraphs>
  <Slides>6</Slides>
  <Notes>2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3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</vt:i4>
      </vt:variant>
    </vt:vector>
  </HeadingPairs>
  <TitlesOfParts>
    <vt:vector size="10" baseType="lpstr">
      <vt:lpstr>Angsana New</vt:lpstr>
      <vt:lpstr>Arial</vt:lpstr>
      <vt:lpstr>Calibri</vt:lpstr>
      <vt:lpstr>ธีม3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AimphanUser072</dc:creator>
  <cp:lastModifiedBy>AimphanUser072</cp:lastModifiedBy>
  <cp:revision>15</cp:revision>
  <dcterms:created xsi:type="dcterms:W3CDTF">2006-08-16T00:00:00Z</dcterms:created>
  <dcterms:modified xsi:type="dcterms:W3CDTF">2024-07-01T08:56:12Z</dcterms:modified>
  <dc:identifier>DAF9fzPRCx0</dc:identifier>
</cp:coreProperties>
</file>