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41" r:id="rId2"/>
    <p:sldId id="277" r:id="rId3"/>
    <p:sldId id="278" r:id="rId4"/>
    <p:sldId id="279" r:id="rId5"/>
    <p:sldId id="259" r:id="rId6"/>
    <p:sldId id="273" r:id="rId7"/>
    <p:sldId id="280" r:id="rId8"/>
    <p:sldId id="274" r:id="rId9"/>
    <p:sldId id="281" r:id="rId10"/>
    <p:sldId id="282" r:id="rId11"/>
    <p:sldId id="283" r:id="rId12"/>
  </p:sldIdLst>
  <p:sldSz cx="18288000" cy="10287000"/>
  <p:notesSz cx="6858000" cy="9144000"/>
  <p:embeddedFontLst>
    <p:embeddedFont>
      <p:font typeface="Angsana New" panose="02020603050405020304" pitchFamily="18" charset="-34"/>
      <p:regular r:id="rId13"/>
      <p:bold r:id="rId14"/>
      <p:italic r:id="rId15"/>
      <p:boldItalic r:id="rId16"/>
    </p:embeddedFont>
    <p:embeddedFont>
      <p:font typeface="Poppins Ultra-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843"/>
    <a:srgbClr val="F0C7F1"/>
    <a:srgbClr val="E088E2"/>
    <a:srgbClr val="E6AB54"/>
    <a:srgbClr val="FFF8F3"/>
    <a:srgbClr val="FEF2E8"/>
    <a:srgbClr val="C29C3C"/>
    <a:srgbClr val="BD60DA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095" autoAdjust="0"/>
  </p:normalViewPr>
  <p:slideViewPr>
    <p:cSldViewPr>
      <p:cViewPr varScale="1">
        <p:scale>
          <a:sx n="72" d="100"/>
          <a:sy n="72" d="100"/>
        </p:scale>
        <p:origin x="6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94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9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4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0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9.png"/><Relationship Id="rId5" Type="http://schemas.openxmlformats.org/officeDocument/2006/relationships/image" Target="../media/image16.sv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svg"/><Relationship Id="rId7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4.gif"/><Relationship Id="rId5" Type="http://schemas.openxmlformats.org/officeDocument/2006/relationships/image" Target="../media/image20.svg"/><Relationship Id="rId10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sv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.sv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5.sv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3.png"/><Relationship Id="rId5" Type="http://schemas.openxmlformats.org/officeDocument/2006/relationships/image" Target="../media/image16.sv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7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5.svg"/><Relationship Id="rId5" Type="http://schemas.openxmlformats.org/officeDocument/2006/relationships/image" Target="../media/image16.sv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54F4B-FBCF-2620-9D74-48D77D08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3D221994-9755-DFA7-DD92-76F0434FBE99}"/>
              </a:ext>
            </a:extLst>
          </p:cNvPr>
          <p:cNvSpPr/>
          <p:nvPr/>
        </p:nvSpPr>
        <p:spPr>
          <a:xfrm rot="-5400000">
            <a:off x="13487400" y="33147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A43C6DFA-C336-42F3-AE46-8917CF9044F8}"/>
              </a:ext>
            </a:extLst>
          </p:cNvPr>
          <p:cNvSpPr/>
          <p:nvPr/>
        </p:nvSpPr>
        <p:spPr>
          <a:xfrm flipH="1">
            <a:off x="-438591" y="6439099"/>
            <a:ext cx="3791391" cy="3847901"/>
          </a:xfrm>
          <a:custGeom>
            <a:avLst/>
            <a:gdLst/>
            <a:ahLst/>
            <a:cxnLst/>
            <a:rect l="l" t="t" r="r" b="b"/>
            <a:pathLst>
              <a:path w="4399962" h="4399962">
                <a:moveTo>
                  <a:pt x="4399962" y="0"/>
                </a:moveTo>
                <a:lnTo>
                  <a:pt x="0" y="0"/>
                </a:lnTo>
                <a:lnTo>
                  <a:pt x="0" y="4399962"/>
                </a:lnTo>
                <a:lnTo>
                  <a:pt x="4399962" y="4399962"/>
                </a:lnTo>
                <a:lnTo>
                  <a:pt x="439996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04BBC98-3937-9B1B-09E6-A7D036FE4436}"/>
              </a:ext>
            </a:extLst>
          </p:cNvPr>
          <p:cNvSpPr/>
          <p:nvPr/>
        </p:nvSpPr>
        <p:spPr>
          <a:xfrm>
            <a:off x="14620239" y="9735182"/>
            <a:ext cx="3591561" cy="437518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9E265AA-08A9-F0BB-FE78-BDD889B89393}"/>
              </a:ext>
            </a:extLst>
          </p:cNvPr>
          <p:cNvSpPr/>
          <p:nvPr/>
        </p:nvSpPr>
        <p:spPr>
          <a:xfrm>
            <a:off x="222971" y="190500"/>
            <a:ext cx="4238684" cy="516349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246D1072-6695-746E-1C50-61BB0BE4E3A9}"/>
              </a:ext>
            </a:extLst>
          </p:cNvPr>
          <p:cNvGrpSpPr/>
          <p:nvPr/>
        </p:nvGrpSpPr>
        <p:grpSpPr>
          <a:xfrm>
            <a:off x="3171825" y="904559"/>
            <a:ext cx="11506200" cy="8830623"/>
            <a:chOff x="3171825" y="904559"/>
            <a:chExt cx="11506200" cy="8125141"/>
          </a:xfrm>
        </p:grpSpPr>
        <p:sp>
          <p:nvSpPr>
            <p:cNvPr id="10" name="สี่เหลี่ยมผืนผ้า: มุมมน 9">
              <a:extLst>
                <a:ext uri="{FF2B5EF4-FFF2-40B4-BE49-F238E27FC236}">
                  <a16:creationId xmlns:a16="http://schemas.microsoft.com/office/drawing/2014/main" id="{2A6F06B6-E9C3-AD2E-6C89-6B82375D6202}"/>
                </a:ext>
              </a:extLst>
            </p:cNvPr>
            <p:cNvSpPr/>
            <p:nvPr/>
          </p:nvSpPr>
          <p:spPr>
            <a:xfrm>
              <a:off x="3171825" y="904559"/>
              <a:ext cx="11506200" cy="8125141"/>
            </a:xfrm>
            <a:prstGeom prst="roundRect">
              <a:avLst>
                <a:gd name="adj" fmla="val 921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6E8FE51E-5001-7BCF-5ECD-921243D9743D}"/>
                </a:ext>
              </a:extLst>
            </p:cNvPr>
            <p:cNvGrpSpPr/>
            <p:nvPr/>
          </p:nvGrpSpPr>
          <p:grpSpPr>
            <a:xfrm>
              <a:off x="3432996" y="1157367"/>
              <a:ext cx="11045004" cy="7567533"/>
              <a:chOff x="3268003" y="1174685"/>
              <a:chExt cx="11045004" cy="7567533"/>
            </a:xfrm>
          </p:grpSpPr>
          <p:sp>
            <p:nvSpPr>
              <p:cNvPr id="13" name="สี่เหลี่ยมผืนผ้า: มุมมน 12">
                <a:extLst>
                  <a:ext uri="{FF2B5EF4-FFF2-40B4-BE49-F238E27FC236}">
                    <a16:creationId xmlns:a16="http://schemas.microsoft.com/office/drawing/2014/main" id="{56B67C7E-993D-C847-9A72-854D679C52EC}"/>
                  </a:ext>
                </a:extLst>
              </p:cNvPr>
              <p:cNvSpPr/>
              <p:nvPr/>
            </p:nvSpPr>
            <p:spPr>
              <a:xfrm>
                <a:off x="3268003" y="1174685"/>
                <a:ext cx="11045004" cy="7567533"/>
              </a:xfrm>
              <a:prstGeom prst="roundRect">
                <a:avLst>
                  <a:gd name="adj" fmla="val 948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15" name="ตัวเชื่อมต่อตรง 14">
                <a:extLst>
                  <a:ext uri="{FF2B5EF4-FFF2-40B4-BE49-F238E27FC236}">
                    <a16:creationId xmlns:a16="http://schemas.microsoft.com/office/drawing/2014/main" id="{7C9B4B33-378A-E461-0636-D3B3920C3D04}"/>
                  </a:ext>
                </a:extLst>
              </p:cNvPr>
              <p:cNvCxnSpPr/>
              <p:nvPr/>
            </p:nvCxnSpPr>
            <p:spPr>
              <a:xfrm>
                <a:off x="3492607" y="4191156"/>
                <a:ext cx="107442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Freeform 15">
            <a:extLst>
              <a:ext uri="{FF2B5EF4-FFF2-40B4-BE49-F238E27FC236}">
                <a16:creationId xmlns:a16="http://schemas.microsoft.com/office/drawing/2014/main" id="{416A2CD4-52A6-DF84-CD87-C711769D3049}"/>
              </a:ext>
            </a:extLst>
          </p:cNvPr>
          <p:cNvSpPr/>
          <p:nvPr/>
        </p:nvSpPr>
        <p:spPr>
          <a:xfrm rot="20552341">
            <a:off x="238580" y="749927"/>
            <a:ext cx="2061944" cy="6080380"/>
          </a:xfrm>
          <a:custGeom>
            <a:avLst/>
            <a:gdLst/>
            <a:ahLst/>
            <a:cxnLst/>
            <a:rect l="l" t="t" r="r" b="b"/>
            <a:pathLst>
              <a:path w="1781040" h="4676691">
                <a:moveTo>
                  <a:pt x="0" y="0"/>
                </a:moveTo>
                <a:lnTo>
                  <a:pt x="1781039" y="0"/>
                </a:lnTo>
                <a:lnTo>
                  <a:pt x="1781039" y="4676691"/>
                </a:lnTo>
                <a:lnTo>
                  <a:pt x="0" y="46766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766ECDEB-8C33-37DC-DD81-6F1F06A02D34}"/>
              </a:ext>
            </a:extLst>
          </p:cNvPr>
          <p:cNvSpPr/>
          <p:nvPr/>
        </p:nvSpPr>
        <p:spPr>
          <a:xfrm flipH="1">
            <a:off x="14758221" y="6767159"/>
            <a:ext cx="812088" cy="879094"/>
          </a:xfrm>
          <a:custGeom>
            <a:avLst/>
            <a:gdLst/>
            <a:ahLst/>
            <a:cxnLst/>
            <a:rect l="l" t="t" r="r" b="b"/>
            <a:pathLst>
              <a:path w="788112" h="1103357">
                <a:moveTo>
                  <a:pt x="0" y="0"/>
                </a:moveTo>
                <a:lnTo>
                  <a:pt x="788113" y="0"/>
                </a:lnTo>
                <a:lnTo>
                  <a:pt x="788113" y="1103357"/>
                </a:lnTo>
                <a:lnTo>
                  <a:pt x="0" y="1103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B86BA844-7060-157A-F223-16B23289DC00}"/>
              </a:ext>
            </a:extLst>
          </p:cNvPr>
          <p:cNvSpPr/>
          <p:nvPr/>
        </p:nvSpPr>
        <p:spPr>
          <a:xfrm flipH="1">
            <a:off x="2457289" y="6851949"/>
            <a:ext cx="812088" cy="879094"/>
          </a:xfrm>
          <a:custGeom>
            <a:avLst/>
            <a:gdLst/>
            <a:ahLst/>
            <a:cxnLst/>
            <a:rect l="l" t="t" r="r" b="b"/>
            <a:pathLst>
              <a:path w="788112" h="1103357">
                <a:moveTo>
                  <a:pt x="0" y="0"/>
                </a:moveTo>
                <a:lnTo>
                  <a:pt x="788113" y="0"/>
                </a:lnTo>
                <a:lnTo>
                  <a:pt x="788113" y="1103357"/>
                </a:lnTo>
                <a:lnTo>
                  <a:pt x="0" y="1103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02FE3A2-6422-6201-3AB8-9F351EA31E1F}"/>
              </a:ext>
            </a:extLst>
          </p:cNvPr>
          <p:cNvSpPr/>
          <p:nvPr/>
        </p:nvSpPr>
        <p:spPr>
          <a:xfrm flipH="1">
            <a:off x="1936269" y="2045936"/>
            <a:ext cx="812088" cy="879094"/>
          </a:xfrm>
          <a:custGeom>
            <a:avLst/>
            <a:gdLst/>
            <a:ahLst/>
            <a:cxnLst/>
            <a:rect l="l" t="t" r="r" b="b"/>
            <a:pathLst>
              <a:path w="788112" h="1103357">
                <a:moveTo>
                  <a:pt x="0" y="0"/>
                </a:moveTo>
                <a:lnTo>
                  <a:pt x="788113" y="0"/>
                </a:lnTo>
                <a:lnTo>
                  <a:pt x="788113" y="1103357"/>
                </a:lnTo>
                <a:lnTo>
                  <a:pt x="0" y="1103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0CBEC60D-D547-DCF6-6F52-D16586040470}"/>
              </a:ext>
            </a:extLst>
          </p:cNvPr>
          <p:cNvSpPr/>
          <p:nvPr/>
        </p:nvSpPr>
        <p:spPr>
          <a:xfrm>
            <a:off x="13901927" y="8123295"/>
            <a:ext cx="1906154" cy="1736188"/>
          </a:xfrm>
          <a:custGeom>
            <a:avLst/>
            <a:gdLst/>
            <a:ahLst/>
            <a:cxnLst/>
            <a:rect l="l" t="t" r="r" b="b"/>
            <a:pathLst>
              <a:path w="1906154" h="1736188">
                <a:moveTo>
                  <a:pt x="0" y="0"/>
                </a:moveTo>
                <a:lnTo>
                  <a:pt x="1906154" y="0"/>
                </a:lnTo>
                <a:lnTo>
                  <a:pt x="1906154" y="1736188"/>
                </a:lnTo>
                <a:lnTo>
                  <a:pt x="0" y="17361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78C54260-C3AE-632B-4E73-AFEA27E47CB5}"/>
              </a:ext>
            </a:extLst>
          </p:cNvPr>
          <p:cNvSpPr/>
          <p:nvPr/>
        </p:nvSpPr>
        <p:spPr>
          <a:xfrm>
            <a:off x="14035151" y="233082"/>
            <a:ext cx="4238684" cy="516349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061D76B0-1497-A264-2B0B-40862028FF00}"/>
              </a:ext>
            </a:extLst>
          </p:cNvPr>
          <p:cNvSpPr/>
          <p:nvPr/>
        </p:nvSpPr>
        <p:spPr>
          <a:xfrm>
            <a:off x="76200" y="9583584"/>
            <a:ext cx="3441961" cy="419294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AA5DE8D6-7067-5388-641C-4E67201D1678}"/>
              </a:ext>
            </a:extLst>
          </p:cNvPr>
          <p:cNvSpPr txBox="1"/>
          <p:nvPr/>
        </p:nvSpPr>
        <p:spPr>
          <a:xfrm>
            <a:off x="4043922" y="1257300"/>
            <a:ext cx="9991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แผนการจัดการเรียนรู้ที่ 2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55545395-C450-0DD3-E97C-350262E95E87}"/>
              </a:ext>
            </a:extLst>
          </p:cNvPr>
          <p:cNvSpPr txBox="1"/>
          <p:nvPr/>
        </p:nvSpPr>
        <p:spPr>
          <a:xfrm>
            <a:off x="4633125" y="2616894"/>
            <a:ext cx="8644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ความสัมพันธ์ของเทคโนโลยีกับวิทยาศาสตร์และคณิตศาสตร์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209FEDA3-4495-7A76-1BF0-BE38D1B494E4}"/>
              </a:ext>
            </a:extLst>
          </p:cNvPr>
          <p:cNvSpPr txBox="1"/>
          <p:nvPr/>
        </p:nvSpPr>
        <p:spPr>
          <a:xfrm>
            <a:off x="3819317" y="4693265"/>
            <a:ext cx="104300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4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ตัวชี้วัดระหว่างทาง</a:t>
            </a:r>
          </a:p>
          <a:p>
            <a:pPr algn="thaiDist"/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 4.1   ม.4/1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วิเคราะห์แนวคิดหลักของเทคโนโลยี  ความสัมพันธ์กับศาสตร์อื่นโดยเฉพาะวิทยาศาสตร์หรือคณิตศาสตร์ รวมทั้งประเมินผลกระทบที่จะเกิดขึ้นต่อมนุษย์  สังคม  เศรษฐกิจ  และสิ่งแวดล้อม  เพื่อเป็นแนวทางในการพัฒนาเทคโนโลยี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9980F9A4-4AEE-509B-F022-45DECB6660B5}"/>
              </a:ext>
            </a:extLst>
          </p:cNvPr>
          <p:cNvSpPr txBox="1"/>
          <p:nvPr/>
        </p:nvSpPr>
        <p:spPr>
          <a:xfrm>
            <a:off x="3827356" y="7477661"/>
            <a:ext cx="10827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400" b="1" dirty="0">
                <a:solidFill>
                  <a:srgbClr val="74B23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สาระการเรียนรู้</a:t>
            </a:r>
          </a:p>
          <a:p>
            <a:pPr algn="thaiDist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- ความสัมพันธ์ของเทคโนโลยีกับวิทยาศาสตร์และคณิตศาสตร์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363401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6D5F0-F1D6-AED6-D68B-F1F2DF00B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E4F3463-FD82-CE4C-BC9A-C744CCB24FAE}"/>
              </a:ext>
            </a:extLst>
          </p:cNvPr>
          <p:cNvSpPr/>
          <p:nvPr/>
        </p:nvSpPr>
        <p:spPr>
          <a:xfrm rot="5626024" flipH="1" flipV="1">
            <a:off x="15759274" y="-62314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AD66C49-E53F-281E-02B8-ADA1217FEC7F}"/>
              </a:ext>
            </a:extLst>
          </p:cNvPr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1379ED0-A6B0-4DB0-5CCA-DD9C3ADC2BF7}"/>
              </a:ext>
            </a:extLst>
          </p:cNvPr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22E336B-C146-131C-3128-8067722395FA}"/>
              </a:ext>
            </a:extLst>
          </p:cNvPr>
          <p:cNvSpPr/>
          <p:nvPr/>
        </p:nvSpPr>
        <p:spPr>
          <a:xfrm>
            <a:off x="16567938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D2F43E2-3737-7F5E-A315-8596CDD63FDD}"/>
              </a:ext>
            </a:extLst>
          </p:cNvPr>
          <p:cNvSpPr/>
          <p:nvPr/>
        </p:nvSpPr>
        <p:spPr>
          <a:xfrm>
            <a:off x="14917561" y="32803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021DD513-4C79-EC8B-4487-349D7B18740E}"/>
              </a:ext>
            </a:extLst>
          </p:cNvPr>
          <p:cNvSpPr/>
          <p:nvPr/>
        </p:nvSpPr>
        <p:spPr>
          <a:xfrm>
            <a:off x="136577" y="9706623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2E616476-E2B7-108E-EB60-D7744DA1D1B2}"/>
              </a:ext>
            </a:extLst>
          </p:cNvPr>
          <p:cNvGrpSpPr/>
          <p:nvPr/>
        </p:nvGrpSpPr>
        <p:grpSpPr>
          <a:xfrm>
            <a:off x="-76200" y="399204"/>
            <a:ext cx="11125200" cy="9208087"/>
            <a:chOff x="-76200" y="399204"/>
            <a:chExt cx="11125200" cy="9208087"/>
          </a:xfrm>
        </p:grpSpPr>
        <p:sp>
          <p:nvSpPr>
            <p:cNvPr id="9" name="สี่เหลี่ยมผืนผ้า: มุมมน 8">
              <a:extLst>
                <a:ext uri="{FF2B5EF4-FFF2-40B4-BE49-F238E27FC236}">
                  <a16:creationId xmlns:a16="http://schemas.microsoft.com/office/drawing/2014/main" id="{0480AEF1-9485-05DD-0905-A3442409FB2D}"/>
                </a:ext>
              </a:extLst>
            </p:cNvPr>
            <p:cNvSpPr/>
            <p:nvPr/>
          </p:nvSpPr>
          <p:spPr>
            <a:xfrm>
              <a:off x="1066800" y="851313"/>
              <a:ext cx="9982200" cy="8755978"/>
            </a:xfrm>
            <a:prstGeom prst="roundRect">
              <a:avLst>
                <a:gd name="adj" fmla="val 14067"/>
              </a:avLst>
            </a:prstGeom>
            <a:solidFill>
              <a:schemeClr val="bg1"/>
            </a:solidFill>
            <a:ln w="76200">
              <a:solidFill>
                <a:srgbClr val="F7C84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วงรี 9">
              <a:extLst>
                <a:ext uri="{FF2B5EF4-FFF2-40B4-BE49-F238E27FC236}">
                  <a16:creationId xmlns:a16="http://schemas.microsoft.com/office/drawing/2014/main" id="{21183109-7248-6E40-2EE8-2D2725CFB20D}"/>
                </a:ext>
              </a:extLst>
            </p:cNvPr>
            <p:cNvSpPr/>
            <p:nvPr/>
          </p:nvSpPr>
          <p:spPr>
            <a:xfrm>
              <a:off x="700340" y="399204"/>
              <a:ext cx="2119060" cy="2030539"/>
            </a:xfrm>
            <a:prstGeom prst="ellipse">
              <a:avLst/>
            </a:prstGeom>
            <a:solidFill>
              <a:srgbClr val="F7C8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กล่องข้อความ 21">
              <a:extLst>
                <a:ext uri="{FF2B5EF4-FFF2-40B4-BE49-F238E27FC236}">
                  <a16:creationId xmlns:a16="http://schemas.microsoft.com/office/drawing/2014/main" id="{0BD504B0-B86C-2984-F4AD-CCB5A60CCB51}"/>
                </a:ext>
              </a:extLst>
            </p:cNvPr>
            <p:cNvSpPr txBox="1"/>
            <p:nvPr/>
          </p:nvSpPr>
          <p:spPr>
            <a:xfrm flipH="1">
              <a:off x="-76200" y="1430126"/>
              <a:ext cx="3772273" cy="1521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6900"/>
                </a:lnSpc>
              </a:pPr>
              <a:r>
                <a:rPr lang="en-US" sz="199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03</a:t>
              </a:r>
            </a:p>
          </p:txBody>
        </p:sp>
        <p:sp>
          <p:nvSpPr>
            <p:cNvPr id="27" name="กล่องข้อความ 26">
              <a:extLst>
                <a:ext uri="{FF2B5EF4-FFF2-40B4-BE49-F238E27FC236}">
                  <a16:creationId xmlns:a16="http://schemas.microsoft.com/office/drawing/2014/main" id="{2982B137-3ADC-C9F9-9316-E0159A0E1313}"/>
                </a:ext>
              </a:extLst>
            </p:cNvPr>
            <p:cNvSpPr txBox="1"/>
            <p:nvPr/>
          </p:nvSpPr>
          <p:spPr>
            <a:xfrm>
              <a:off x="1272021" y="2429743"/>
              <a:ext cx="9496924" cy="6247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8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โปรแกรมต่าง ๆ เป็นเทคโนโลยี</a:t>
              </a:r>
              <a:br>
                <a:rPr lang="th-TH" sz="8000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8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ที่ต้องใช้ระบบคอมพิวเตอร์ ซึ่งมีปฏิสัมพันธ์ระหว่างอุปกรณ์คอมพิวเตอร์ (</a:t>
              </a:r>
              <a:r>
                <a:rPr lang="en-US" sz="8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Hardware)</a:t>
              </a:r>
              <a:r>
                <a:rPr lang="th-TH" sz="8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กับซอฟต์แวร์ (</a:t>
              </a:r>
              <a:r>
                <a:rPr lang="en-US" sz="8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Software)</a:t>
              </a:r>
              <a:endPara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9A6315F-AE93-58CF-428E-1F24DDA94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65944" y="1450641"/>
            <a:ext cx="4417052" cy="4417052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E01D1473-1A7E-6823-2C3C-E6E1BAC699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71273" y="5553675"/>
            <a:ext cx="2253088" cy="2253088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19E6C5D7-87BB-F57D-3A8F-315CFF5E57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958463">
            <a:off x="11713017" y="6412384"/>
            <a:ext cx="3294239" cy="32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57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A367-DF97-5D88-BC35-D4EBC9216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88D0ABD-13B7-57AE-96B1-151E39398EBD}"/>
              </a:ext>
            </a:extLst>
          </p:cNvPr>
          <p:cNvSpPr/>
          <p:nvPr/>
        </p:nvSpPr>
        <p:spPr>
          <a:xfrm rot="5400000" flipH="1" flipV="1">
            <a:off x="16108386" y="-394798"/>
            <a:ext cx="2104039" cy="2454148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387057E-892B-6680-3410-CA3E4A37C2D4}"/>
              </a:ext>
            </a:extLst>
          </p:cNvPr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DD193BD9-E1EC-D6D0-80D9-235F83900A19}"/>
              </a:ext>
            </a:extLst>
          </p:cNvPr>
          <p:cNvSpPr/>
          <p:nvPr/>
        </p:nvSpPr>
        <p:spPr>
          <a:xfrm>
            <a:off x="387419" y="175478"/>
            <a:ext cx="12665261" cy="20574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BD63B54-05FD-7397-8EC5-EA2E95A17E6F}"/>
              </a:ext>
            </a:extLst>
          </p:cNvPr>
          <p:cNvSpPr/>
          <p:nvPr/>
        </p:nvSpPr>
        <p:spPr>
          <a:xfrm>
            <a:off x="14735973" y="9529822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91A039F-E90F-6838-1075-9516F2F36CB7}"/>
              </a:ext>
            </a:extLst>
          </p:cNvPr>
          <p:cNvSpPr txBox="1"/>
          <p:nvPr/>
        </p:nvSpPr>
        <p:spPr>
          <a:xfrm>
            <a:off x="685800" y="495300"/>
            <a:ext cx="122472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ความสัมพันธ์ของเทคโนโลยีกับคณิตศาสตร์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78221A8D-0A75-7A4C-F8BA-70081C341874}"/>
              </a:ext>
            </a:extLst>
          </p:cNvPr>
          <p:cNvGrpSpPr/>
          <p:nvPr/>
        </p:nvGrpSpPr>
        <p:grpSpPr>
          <a:xfrm>
            <a:off x="258186" y="2635040"/>
            <a:ext cx="10262340" cy="7260284"/>
            <a:chOff x="258186" y="2635040"/>
            <a:chExt cx="10262340" cy="7260284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F10A7DBC-8639-28E1-6C27-17E262943CE5}"/>
                </a:ext>
              </a:extLst>
            </p:cNvPr>
            <p:cNvGrpSpPr/>
            <p:nvPr/>
          </p:nvGrpSpPr>
          <p:grpSpPr>
            <a:xfrm>
              <a:off x="258186" y="2635040"/>
              <a:ext cx="10262340" cy="7260284"/>
              <a:chOff x="363464" y="2480879"/>
              <a:chExt cx="8678996" cy="7184202"/>
            </a:xfrm>
          </p:grpSpPr>
          <p:sp>
            <p:nvSpPr>
              <p:cNvPr id="8" name="สี่เหลี่ยมผืนผ้า: มุมมน 7">
                <a:extLst>
                  <a:ext uri="{FF2B5EF4-FFF2-40B4-BE49-F238E27FC236}">
                    <a16:creationId xmlns:a16="http://schemas.microsoft.com/office/drawing/2014/main" id="{D052DA30-D012-7AF2-40CF-8F82D3DC0D78}"/>
                  </a:ext>
                </a:extLst>
              </p:cNvPr>
              <p:cNvSpPr/>
              <p:nvPr/>
            </p:nvSpPr>
            <p:spPr>
              <a:xfrm>
                <a:off x="526297" y="2833578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/>
              </a:p>
            </p:txBody>
          </p:sp>
          <p:sp>
            <p:nvSpPr>
              <p:cNvPr id="9" name="สี่เหลี่ยมผืนผ้า: มุมมน 8">
                <a:extLst>
                  <a:ext uri="{FF2B5EF4-FFF2-40B4-BE49-F238E27FC236}">
                    <a16:creationId xmlns:a16="http://schemas.microsoft.com/office/drawing/2014/main" id="{E5888BC1-A3EC-01CA-DD6B-5233EE5A6E18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16607658-EDFF-AE31-AD24-D29752E3CEEF}"/>
                </a:ext>
              </a:extLst>
            </p:cNvPr>
            <p:cNvSpPr txBox="1"/>
            <p:nvPr/>
          </p:nvSpPr>
          <p:spPr>
            <a:xfrm>
              <a:off x="490057" y="3362146"/>
              <a:ext cx="9614111" cy="6124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 rtl="0">
                <a:spcBef>
                  <a:spcPts val="0"/>
                </a:spcBef>
                <a:spcAft>
                  <a:spcPts val="500"/>
                </a:spcAft>
              </a:pP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เทคโนโลยีและคณิตศาสตร์คล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้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ายคลึงกัน คือ การใช้ทักษะในการแก้ป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ั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ญหาเหมือนกัน และช่วยสนับสนุนซึ่งกันและกัน เทคโนโลยีจะช่วย</a:t>
              </a:r>
              <a:r>
                <a:rPr lang="th-TH" sz="5400" b="1" i="0" u="none" strike="noStrike" dirty="0" err="1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การแก้ป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ั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ญหาทางคณิตศาสตร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์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ให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้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ง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่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ายและแม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่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นยําขึ้น ตัวอย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่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างเช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่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น คอมพิวเตอร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์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นําไปประยุกต์ใช้กับงานต่าง ๆ ไม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่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ว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่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าจะเป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็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นการสื่อสาร โทรคมนาคม สิ่งประดิษฐ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์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 เช่น หุ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่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นยนต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์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ก็ต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้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องอาศัยความรู้พื้นฐานทางคณิตศาสตร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์</a:t>
              </a:r>
              <a:endParaRPr lang="th-TH" sz="5400" b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F73A1D91-23ED-C0CB-2588-BAF0F90927D7}"/>
                </a:ext>
              </a:extLst>
            </p:cNvPr>
            <p:cNvGrpSpPr/>
            <p:nvPr/>
          </p:nvGrpSpPr>
          <p:grpSpPr>
            <a:xfrm>
              <a:off x="880687" y="2908914"/>
              <a:ext cx="1073311" cy="282875"/>
              <a:chOff x="870920" y="171457"/>
              <a:chExt cx="1936995" cy="955782"/>
            </a:xfrm>
          </p:grpSpPr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A22028AC-8F5A-87F8-2436-75F96B6C598A}"/>
                  </a:ext>
                </a:extLst>
              </p:cNvPr>
              <p:cNvGrpSpPr/>
              <p:nvPr/>
            </p:nvGrpSpPr>
            <p:grpSpPr>
              <a:xfrm rot="-10800000">
                <a:off x="2332781" y="171457"/>
                <a:ext cx="475134" cy="955775"/>
                <a:chOff x="-24799725" y="-7341280"/>
                <a:chExt cx="10414432" cy="20949553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41C35196-2B85-6B07-A10B-F9473C9E4860}"/>
                    </a:ext>
                  </a:extLst>
                </p:cNvPr>
                <p:cNvSpPr/>
                <p:nvPr/>
              </p:nvSpPr>
              <p:spPr>
                <a:xfrm>
                  <a:off x="-24799725" y="-7341280"/>
                  <a:ext cx="10414432" cy="2094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4" name="Group 8">
                <a:extLst>
                  <a:ext uri="{FF2B5EF4-FFF2-40B4-BE49-F238E27FC236}">
                    <a16:creationId xmlns:a16="http://schemas.microsoft.com/office/drawing/2014/main" id="{9EB8E39E-79F1-EDD6-A129-49DB6B9FFC58}"/>
                  </a:ext>
                </a:extLst>
              </p:cNvPr>
              <p:cNvGrpSpPr/>
              <p:nvPr/>
            </p:nvGrpSpPr>
            <p:grpSpPr>
              <a:xfrm rot="-10800000">
                <a:off x="1601850" y="203245"/>
                <a:ext cx="475135" cy="923988"/>
                <a:chOff x="-16380931" y="-7341236"/>
                <a:chExt cx="10414437" cy="20252817"/>
              </a:xfrm>
            </p:grpSpPr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8A3ADE6F-24B3-5F8E-4FBA-65591B552F42}"/>
                    </a:ext>
                  </a:extLst>
                </p:cNvPr>
                <p:cNvSpPr/>
                <p:nvPr/>
              </p:nvSpPr>
              <p:spPr>
                <a:xfrm>
                  <a:off x="-16380931" y="-7341236"/>
                  <a:ext cx="10414437" cy="2025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5" name="Group 10">
                <a:extLst>
                  <a:ext uri="{FF2B5EF4-FFF2-40B4-BE49-F238E27FC236}">
                    <a16:creationId xmlns:a16="http://schemas.microsoft.com/office/drawing/2014/main" id="{3E0F887A-3AC8-495B-99ED-83F87137D71D}"/>
                  </a:ext>
                </a:extLst>
              </p:cNvPr>
              <p:cNvGrpSpPr/>
              <p:nvPr/>
            </p:nvGrpSpPr>
            <p:grpSpPr>
              <a:xfrm rot="-10800000">
                <a:off x="870920" y="203247"/>
                <a:ext cx="474196" cy="923992"/>
                <a:chOff x="-7941476" y="-7341402"/>
                <a:chExt cx="10393850" cy="20252904"/>
              </a:xfrm>
            </p:grpSpPr>
            <p:sp>
              <p:nvSpPr>
                <p:cNvPr id="36" name="Freeform 11">
                  <a:extLst>
                    <a:ext uri="{FF2B5EF4-FFF2-40B4-BE49-F238E27FC236}">
                      <a16:creationId xmlns:a16="http://schemas.microsoft.com/office/drawing/2014/main" id="{923F82BB-D88D-5E31-8A47-5356BA4B0B56}"/>
                    </a:ext>
                  </a:extLst>
                </p:cNvPr>
                <p:cNvSpPr/>
                <p:nvPr/>
              </p:nvSpPr>
              <p:spPr>
                <a:xfrm>
                  <a:off x="-7941476" y="-7341402"/>
                  <a:ext cx="10393850" cy="20252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3D3F7F23-467C-B139-74B8-0963D5367141}"/>
              </a:ext>
            </a:extLst>
          </p:cNvPr>
          <p:cNvGrpSpPr/>
          <p:nvPr/>
        </p:nvGrpSpPr>
        <p:grpSpPr>
          <a:xfrm>
            <a:off x="16722290" y="220675"/>
            <a:ext cx="1235488" cy="680364"/>
            <a:chOff x="7226037" y="8925466"/>
            <a:chExt cx="1235488" cy="68036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D4E75A6-B971-CD47-0047-427CAD49D261}"/>
                </a:ext>
              </a:extLst>
            </p:cNvPr>
            <p:cNvSpPr/>
            <p:nvPr/>
          </p:nvSpPr>
          <p:spPr>
            <a:xfrm>
              <a:off x="8058801" y="9057527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เครื่องหมายบวก 2">
              <a:extLst>
                <a:ext uri="{FF2B5EF4-FFF2-40B4-BE49-F238E27FC236}">
                  <a16:creationId xmlns:a16="http://schemas.microsoft.com/office/drawing/2014/main" id="{617F1C1F-90DB-6A72-7FEE-68CA1039482F}"/>
                </a:ext>
              </a:extLst>
            </p:cNvPr>
            <p:cNvSpPr/>
            <p:nvPr/>
          </p:nvSpPr>
          <p:spPr>
            <a:xfrm>
              <a:off x="7226037" y="8925466"/>
              <a:ext cx="680364" cy="680364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21">
            <a:extLst>
              <a:ext uri="{FF2B5EF4-FFF2-40B4-BE49-F238E27FC236}">
                <a16:creationId xmlns:a16="http://schemas.microsoft.com/office/drawing/2014/main" id="{91DDF26C-BE5F-D087-1C84-73A10207798C}"/>
              </a:ext>
            </a:extLst>
          </p:cNvPr>
          <p:cNvSpPr/>
          <p:nvPr/>
        </p:nvSpPr>
        <p:spPr>
          <a:xfrm>
            <a:off x="10553159" y="2126353"/>
            <a:ext cx="743077" cy="1035804"/>
          </a:xfrm>
          <a:custGeom>
            <a:avLst/>
            <a:gdLst/>
            <a:ahLst/>
            <a:cxnLst/>
            <a:rect l="l" t="t" r="r" b="b"/>
            <a:pathLst>
              <a:path w="743077" h="1035804">
                <a:moveTo>
                  <a:pt x="0" y="0"/>
                </a:moveTo>
                <a:lnTo>
                  <a:pt x="743077" y="0"/>
                </a:lnTo>
                <a:lnTo>
                  <a:pt x="743077" y="1035804"/>
                </a:lnTo>
                <a:lnTo>
                  <a:pt x="0" y="1035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2226" t="-13416" r="-484329" b="-28384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E3117FC8-0A4E-881D-C32D-E243C0C150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26031" y="446419"/>
            <a:ext cx="2223132" cy="2223132"/>
          </a:xfrm>
          <a:prstGeom prst="rect">
            <a:avLst/>
          </a:prstGeom>
        </p:spPr>
      </p:pic>
      <p:pic>
        <p:nvPicPr>
          <p:cNvPr id="1026" name="Picture 2" descr="Sci Fi 3D Sticker by Yizr">
            <a:extLst>
              <a:ext uri="{FF2B5EF4-FFF2-40B4-BE49-F238E27FC236}">
                <a16:creationId xmlns:a16="http://schemas.microsoft.com/office/drawing/2014/main" id="{1AC8250F-5025-A5A6-B396-931B5AE9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106" y="3651579"/>
            <a:ext cx="5583639" cy="55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4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4A046-151A-8578-4D3C-FBE43EFA7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673A9F-A460-7025-18DC-29BEDEDFB6C7}"/>
              </a:ext>
            </a:extLst>
          </p:cNvPr>
          <p:cNvSpPr/>
          <p:nvPr/>
        </p:nvSpPr>
        <p:spPr>
          <a:xfrm flipV="1">
            <a:off x="15518065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DBBF101-8BE6-EDAF-991E-B00F4872781E}"/>
              </a:ext>
            </a:extLst>
          </p:cNvPr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9EAB7B5-C3FA-429B-BCC7-D3B8462972BF}"/>
              </a:ext>
            </a:extLst>
          </p:cNvPr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3EF67B6-3589-B113-9C0C-8B7F657B1287}"/>
              </a:ext>
            </a:extLst>
          </p:cNvPr>
          <p:cNvSpPr/>
          <p:nvPr/>
        </p:nvSpPr>
        <p:spPr>
          <a:xfrm>
            <a:off x="16567938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31776C6-D1B8-8E22-2570-AB11AC4F6FBA}"/>
              </a:ext>
            </a:extLst>
          </p:cNvPr>
          <p:cNvSpPr/>
          <p:nvPr/>
        </p:nvSpPr>
        <p:spPr>
          <a:xfrm>
            <a:off x="13463183" y="270023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06DD032-DBD5-8AAE-06E3-A3DCBD9DF917}"/>
              </a:ext>
            </a:extLst>
          </p:cNvPr>
          <p:cNvGrpSpPr/>
          <p:nvPr/>
        </p:nvGrpSpPr>
        <p:grpSpPr>
          <a:xfrm>
            <a:off x="52517" y="270023"/>
            <a:ext cx="13128231" cy="2282677"/>
            <a:chOff x="0" y="0"/>
            <a:chExt cx="2240474" cy="4064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682F675-3B1C-97EE-B73F-3EF061014BD8}"/>
                </a:ext>
              </a:extLst>
            </p:cNvPr>
            <p:cNvSpPr/>
            <p:nvPr/>
          </p:nvSpPr>
          <p:spPr>
            <a:xfrm>
              <a:off x="0" y="0"/>
              <a:ext cx="2240474" cy="406400"/>
            </a:xfrm>
            <a:custGeom>
              <a:avLst/>
              <a:gdLst/>
              <a:ahLst/>
              <a:cxnLst/>
              <a:rect l="l" t="t" r="r" b="b"/>
              <a:pathLst>
                <a:path w="2240474" h="406400">
                  <a:moveTo>
                    <a:pt x="2037274" y="0"/>
                  </a:moveTo>
                  <a:cubicBezTo>
                    <a:pt x="2149498" y="0"/>
                    <a:pt x="2240474" y="90976"/>
                    <a:pt x="2240474" y="203200"/>
                  </a:cubicBezTo>
                  <a:cubicBezTo>
                    <a:pt x="2240474" y="315424"/>
                    <a:pt x="2149498" y="406400"/>
                    <a:pt x="203727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FF36BB6-ABA7-18A9-B3AE-AF210E858EBE}"/>
                </a:ext>
              </a:extLst>
            </p:cNvPr>
            <p:cNvSpPr txBox="1"/>
            <p:nvPr/>
          </p:nvSpPr>
          <p:spPr>
            <a:xfrm>
              <a:off x="0" y="-28575"/>
              <a:ext cx="22404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DED622A4-A2CD-2EBF-91E1-AC0CC3362A19}"/>
              </a:ext>
            </a:extLst>
          </p:cNvPr>
          <p:cNvSpPr txBox="1"/>
          <p:nvPr/>
        </p:nvSpPr>
        <p:spPr>
          <a:xfrm>
            <a:off x="2272037" y="421933"/>
            <a:ext cx="10163705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>
              <a:lnSpc>
                <a:spcPts val="8750"/>
              </a:lnSpc>
            </a:pPr>
            <a:r>
              <a:rPr lang="th-TH" sz="8000" b="1" dirty="0">
                <a:latin typeface="Poppins Ultra-Bold"/>
                <a:cs typeface="+mj-cs"/>
              </a:rPr>
              <a:t>ความสัมพันธ์ของเทคโนโลยี</a:t>
            </a:r>
            <a:br>
              <a:rPr lang="th-TH" sz="8000" b="1" dirty="0">
                <a:latin typeface="Poppins Ultra-Bold"/>
                <a:cs typeface="+mj-cs"/>
              </a:rPr>
            </a:br>
            <a:r>
              <a:rPr lang="th-TH" sz="8000" b="1" dirty="0">
                <a:latin typeface="Poppins Ultra-Bold"/>
                <a:cs typeface="+mj-cs"/>
              </a:rPr>
              <a:t>กับวิทยาศาสตร์และคณิตศสาสต</a:t>
            </a:r>
            <a:r>
              <a:rPr lang="th-TH" sz="8000" b="1" dirty="0" err="1">
                <a:latin typeface="Poppins Ultra-Bold"/>
                <a:cs typeface="+mj-cs"/>
              </a:rPr>
              <a:t>ร์</a:t>
            </a:r>
            <a:endParaRPr lang="en-US" sz="8000" b="1" dirty="0">
              <a:latin typeface="Poppins Ultra-Bold"/>
              <a:cs typeface="+mj-cs"/>
            </a:endParaRPr>
          </a:p>
        </p:txBody>
      </p:sp>
      <p:pic>
        <p:nvPicPr>
          <p:cNvPr id="34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9D7C330C-C466-4094-DE11-1FC58BFD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-38100"/>
            <a:ext cx="1882634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64A7C69A-2B0A-BE90-FD2A-946587B7EEB1}"/>
              </a:ext>
            </a:extLst>
          </p:cNvPr>
          <p:cNvGrpSpPr/>
          <p:nvPr/>
        </p:nvGrpSpPr>
        <p:grpSpPr>
          <a:xfrm>
            <a:off x="255662" y="2729759"/>
            <a:ext cx="12540085" cy="7262653"/>
            <a:chOff x="255662" y="2729759"/>
            <a:chExt cx="12540085" cy="7262653"/>
          </a:xfrm>
        </p:grpSpPr>
        <p:sp>
          <p:nvSpPr>
            <p:cNvPr id="38" name="สี่เหลี่ยมผืนผ้า: มุมมน 37">
              <a:extLst>
                <a:ext uri="{FF2B5EF4-FFF2-40B4-BE49-F238E27FC236}">
                  <a16:creationId xmlns:a16="http://schemas.microsoft.com/office/drawing/2014/main" id="{CBBDFDBA-EAFF-4E78-9CC1-394DF2F35F5C}"/>
                </a:ext>
              </a:extLst>
            </p:cNvPr>
            <p:cNvSpPr/>
            <p:nvPr/>
          </p:nvSpPr>
          <p:spPr>
            <a:xfrm>
              <a:off x="255662" y="2729759"/>
              <a:ext cx="12540085" cy="7262653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 dirty="0"/>
            </a:p>
          </p:txBody>
        </p:sp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C51F2B4D-E99F-149B-B5B6-5BC6EF44F539}"/>
                </a:ext>
              </a:extLst>
            </p:cNvPr>
            <p:cNvGrpSpPr/>
            <p:nvPr/>
          </p:nvGrpSpPr>
          <p:grpSpPr>
            <a:xfrm>
              <a:off x="437598" y="2884466"/>
              <a:ext cx="12059202" cy="6907234"/>
              <a:chOff x="244411" y="-160092"/>
              <a:chExt cx="44507965" cy="20082315"/>
            </a:xfrm>
          </p:grpSpPr>
          <p:grpSp>
            <p:nvGrpSpPr>
              <p:cNvPr id="40" name="Group 3">
                <a:extLst>
                  <a:ext uri="{FF2B5EF4-FFF2-40B4-BE49-F238E27FC236}">
                    <a16:creationId xmlns:a16="http://schemas.microsoft.com/office/drawing/2014/main" id="{EB52DC59-6F1F-7116-CF83-65687350F0FE}"/>
                  </a:ext>
                </a:extLst>
              </p:cNvPr>
              <p:cNvGrpSpPr/>
              <p:nvPr/>
            </p:nvGrpSpPr>
            <p:grpSpPr>
              <a:xfrm>
                <a:off x="244411" y="-160092"/>
                <a:ext cx="44507965" cy="20082315"/>
                <a:chOff x="62008" y="-40616"/>
                <a:chExt cx="11291836" cy="5094958"/>
              </a:xfrm>
            </p:grpSpPr>
            <p:sp>
              <p:nvSpPr>
                <p:cNvPr id="48" name="Freeform 4">
                  <a:extLst>
                    <a:ext uri="{FF2B5EF4-FFF2-40B4-BE49-F238E27FC236}">
                      <a16:creationId xmlns:a16="http://schemas.microsoft.com/office/drawing/2014/main" id="{6C7909F2-AB45-2746-E1EA-DD203313DD82}"/>
                    </a:ext>
                  </a:extLst>
                </p:cNvPr>
                <p:cNvSpPr/>
                <p:nvPr/>
              </p:nvSpPr>
              <p:spPr>
                <a:xfrm>
                  <a:off x="62008" y="-40616"/>
                  <a:ext cx="11291836" cy="509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sp>
            <p:nvSpPr>
              <p:cNvPr id="41" name="AutoShape 5">
                <a:extLst>
                  <a:ext uri="{FF2B5EF4-FFF2-40B4-BE49-F238E27FC236}">
                    <a16:creationId xmlns:a16="http://schemas.microsoft.com/office/drawing/2014/main" id="{A9C7D70D-8DF8-E438-DF74-72DA0354D6FF}"/>
                  </a:ext>
                </a:extLst>
              </p:cNvPr>
              <p:cNvSpPr/>
              <p:nvPr/>
            </p:nvSpPr>
            <p:spPr>
              <a:xfrm>
                <a:off x="311633" y="1266422"/>
                <a:ext cx="44440740" cy="0"/>
              </a:xfrm>
              <a:prstGeom prst="line">
                <a:avLst/>
              </a:prstGeom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42" name="Group 6">
                <a:extLst>
                  <a:ext uri="{FF2B5EF4-FFF2-40B4-BE49-F238E27FC236}">
                    <a16:creationId xmlns:a16="http://schemas.microsoft.com/office/drawing/2014/main" id="{2531FF67-DB2F-374F-9993-991C2C3ABB2E}"/>
                  </a:ext>
                </a:extLst>
              </p:cNvPr>
              <p:cNvGrpSpPr/>
              <p:nvPr/>
            </p:nvGrpSpPr>
            <p:grpSpPr>
              <a:xfrm rot="-10800000">
                <a:off x="4691369" y="129591"/>
                <a:ext cx="968913" cy="795588"/>
                <a:chOff x="-87320477" y="-2912489"/>
                <a:chExt cx="21237517" cy="17438439"/>
              </a:xfrm>
            </p:grpSpPr>
            <p:sp>
              <p:nvSpPr>
                <p:cNvPr id="47" name="Freeform 7">
                  <a:extLst>
                    <a:ext uri="{FF2B5EF4-FFF2-40B4-BE49-F238E27FC236}">
                      <a16:creationId xmlns:a16="http://schemas.microsoft.com/office/drawing/2014/main" id="{304827B7-9F88-B5B4-5EEA-4934FB67F447}"/>
                    </a:ext>
                  </a:extLst>
                </p:cNvPr>
                <p:cNvSpPr/>
                <p:nvPr/>
              </p:nvSpPr>
              <p:spPr>
                <a:xfrm>
                  <a:off x="-87320477" y="-2912489"/>
                  <a:ext cx="21237517" cy="17438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3" name="Group 8">
                <a:extLst>
                  <a:ext uri="{FF2B5EF4-FFF2-40B4-BE49-F238E27FC236}">
                    <a16:creationId xmlns:a16="http://schemas.microsoft.com/office/drawing/2014/main" id="{D89D5D53-EBE2-D259-0FF6-1E1C5A775010}"/>
                  </a:ext>
                </a:extLst>
              </p:cNvPr>
              <p:cNvGrpSpPr/>
              <p:nvPr/>
            </p:nvGrpSpPr>
            <p:grpSpPr>
              <a:xfrm rot="-10800000">
                <a:off x="3003940" y="161370"/>
                <a:ext cx="968912" cy="777592"/>
                <a:chOff x="-57936296" y="-3214581"/>
                <a:chExt cx="21237515" cy="17043988"/>
              </a:xfrm>
            </p:grpSpPr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id="{6448258D-B031-8778-3DD0-186CCCE186B9}"/>
                    </a:ext>
                  </a:extLst>
                </p:cNvPr>
                <p:cNvSpPr/>
                <p:nvPr/>
              </p:nvSpPr>
              <p:spPr>
                <a:xfrm>
                  <a:off x="-57936296" y="-3214581"/>
                  <a:ext cx="21237515" cy="17043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4" name="Group 10">
                <a:extLst>
                  <a:ext uri="{FF2B5EF4-FFF2-40B4-BE49-F238E27FC236}">
                    <a16:creationId xmlns:a16="http://schemas.microsoft.com/office/drawing/2014/main" id="{2C8D2D5B-94B9-CFD0-C6FA-87D056E0F92F}"/>
                  </a:ext>
                </a:extLst>
              </p:cNvPr>
              <p:cNvGrpSpPr/>
              <p:nvPr/>
            </p:nvGrpSpPr>
            <p:grpSpPr>
              <a:xfrm rot="-10800000">
                <a:off x="1316510" y="161367"/>
                <a:ext cx="968915" cy="777577"/>
                <a:chOff x="-28552053" y="-3214193"/>
                <a:chExt cx="21237579" cy="17043659"/>
              </a:xfrm>
            </p:grpSpPr>
            <p:sp>
              <p:nvSpPr>
                <p:cNvPr id="45" name="Freeform 11">
                  <a:extLst>
                    <a:ext uri="{FF2B5EF4-FFF2-40B4-BE49-F238E27FC236}">
                      <a16:creationId xmlns:a16="http://schemas.microsoft.com/office/drawing/2014/main" id="{461130DB-8E10-9272-68AB-30534FEA81F4}"/>
                    </a:ext>
                  </a:extLst>
                </p:cNvPr>
                <p:cNvSpPr/>
                <p:nvPr/>
              </p:nvSpPr>
              <p:spPr>
                <a:xfrm>
                  <a:off x="-28552053" y="-3214193"/>
                  <a:ext cx="21237579" cy="1704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593FC688-94C0-47A8-A645-C3623BC8DFB6}"/>
                </a:ext>
              </a:extLst>
            </p:cNvPr>
            <p:cNvSpPr txBox="1"/>
            <p:nvPr/>
          </p:nvSpPr>
          <p:spPr>
            <a:xfrm>
              <a:off x="687521" y="3410318"/>
              <a:ext cx="11381184" cy="61401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thaiDist"/>
              <a:r>
                <a:rPr lang="th-TH" sz="57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เทคโนโลยี (</a:t>
              </a:r>
              <a:r>
                <a:rPr lang="en-US" sz="57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Technology)</a:t>
              </a:r>
              <a:r>
                <a:rPr lang="th-TH" sz="57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คือ การนําเอาความรู้ แนวความคิด กระบวนการ ประสบการณ์ วิธีการทางวิทยาศาสตร์ มาประยุกต์ใช้ร่วมกัน</a:t>
              </a:r>
              <a:r>
                <a:rPr lang="th-TH" sz="57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</a:t>
              </a:r>
              <a:r>
                <a:rPr lang="th-TH" sz="57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้เกิดประโยชน์ในทางปฏิบัติ เพื่อแก้ปัญหาต่าง ๆ และก่อให้เกิดวัสดุ อุปกรณ์ เครื่องมือ เครื่องจักร รวมทั้งความรู้ใหม่ ๆ ที่</a:t>
              </a:r>
              <a:r>
                <a:rPr lang="th-TH" sz="57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ทําให้การดํารงชีวิต</a:t>
              </a:r>
              <a:r>
                <a:rPr lang="th-TH" sz="57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ของมนุษย์มีความเป็นอยู่ที่ดีขึ้น ทั้งด้านสิ่ง</a:t>
              </a:r>
              <a:r>
                <a:rPr lang="th-TH" sz="57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อํานว</a:t>
              </a:r>
              <a:r>
                <a:rPr lang="th-TH" sz="57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ยความสะดวก ความบันเทิง การติดต่อสื่อสาร เป็นต้น </a:t>
              </a:r>
            </a:p>
          </p:txBody>
        </p:sp>
      </p:grpSp>
      <p:sp>
        <p:nvSpPr>
          <p:cNvPr id="51" name="TextBox 16">
            <a:extLst>
              <a:ext uri="{FF2B5EF4-FFF2-40B4-BE49-F238E27FC236}">
                <a16:creationId xmlns:a16="http://schemas.microsoft.com/office/drawing/2014/main" id="{336BBBA5-A15C-E1D0-EAE6-B750D714253B}"/>
              </a:ext>
            </a:extLst>
          </p:cNvPr>
          <p:cNvSpPr txBox="1"/>
          <p:nvPr/>
        </p:nvSpPr>
        <p:spPr>
          <a:xfrm>
            <a:off x="421425" y="1092828"/>
            <a:ext cx="2385691" cy="1485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50"/>
              </a:lnSpc>
            </a:pPr>
            <a:r>
              <a:rPr lang="th-TH" sz="16600" b="1" dirty="0">
                <a:solidFill>
                  <a:schemeClr val="bg1"/>
                </a:solidFill>
                <a:latin typeface="Poppins Ultra-Bold"/>
                <a:cs typeface="+mj-cs"/>
              </a:rPr>
              <a:t>02</a:t>
            </a:r>
            <a:endParaRPr lang="en-US" sz="16600" b="1" dirty="0">
              <a:solidFill>
                <a:schemeClr val="bg1"/>
              </a:solidFill>
              <a:latin typeface="Poppins Ultra-Bold"/>
              <a:cs typeface="+mj-cs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1070D1A6-FC9F-192D-719E-74918D9931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17931" y="3375110"/>
            <a:ext cx="4835205" cy="48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63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66909-B1E9-CC7D-DEDB-EA1844242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6403F7-81A4-47CE-FC5D-B42FD1E73F3E}"/>
              </a:ext>
            </a:extLst>
          </p:cNvPr>
          <p:cNvSpPr/>
          <p:nvPr/>
        </p:nvSpPr>
        <p:spPr>
          <a:xfrm flipV="1">
            <a:off x="15518065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9FB001E-EA54-AEDE-88E0-A17E52AF9644}"/>
              </a:ext>
            </a:extLst>
          </p:cNvPr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E73F4B9-C734-9F43-4ADE-5ADC8EB2406D}"/>
              </a:ext>
            </a:extLst>
          </p:cNvPr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E91A958-D13B-E40C-8ACA-C1245B9DCF33}"/>
              </a:ext>
            </a:extLst>
          </p:cNvPr>
          <p:cNvSpPr/>
          <p:nvPr/>
        </p:nvSpPr>
        <p:spPr>
          <a:xfrm>
            <a:off x="16567938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8AE101B-3F4F-67F8-210D-AFFF541CAC61}"/>
              </a:ext>
            </a:extLst>
          </p:cNvPr>
          <p:cNvSpPr/>
          <p:nvPr/>
        </p:nvSpPr>
        <p:spPr>
          <a:xfrm>
            <a:off x="13463183" y="270023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4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18AD778E-1242-49C2-C492-7025664B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-38100"/>
            <a:ext cx="1882634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9F742B47-BB59-6419-9966-F4EA3A5FF9D5}"/>
              </a:ext>
            </a:extLst>
          </p:cNvPr>
          <p:cNvGrpSpPr/>
          <p:nvPr/>
        </p:nvGrpSpPr>
        <p:grpSpPr>
          <a:xfrm>
            <a:off x="255662" y="343619"/>
            <a:ext cx="13105294" cy="9648794"/>
            <a:chOff x="255662" y="343619"/>
            <a:chExt cx="13105294" cy="9648794"/>
          </a:xfrm>
        </p:grpSpPr>
        <p:sp>
          <p:nvSpPr>
            <p:cNvPr id="38" name="สี่เหลี่ยมผืนผ้า: มุมมน 37">
              <a:extLst>
                <a:ext uri="{FF2B5EF4-FFF2-40B4-BE49-F238E27FC236}">
                  <a16:creationId xmlns:a16="http://schemas.microsoft.com/office/drawing/2014/main" id="{69A575CC-BA4E-F953-6C3B-92EDF3307484}"/>
                </a:ext>
              </a:extLst>
            </p:cNvPr>
            <p:cNvSpPr/>
            <p:nvPr/>
          </p:nvSpPr>
          <p:spPr>
            <a:xfrm>
              <a:off x="255662" y="343619"/>
              <a:ext cx="13105294" cy="9648794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 dirty="0"/>
            </a:p>
          </p:txBody>
        </p:sp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F914605C-864C-2032-85F2-51EED9E4C6DC}"/>
                </a:ext>
              </a:extLst>
            </p:cNvPr>
            <p:cNvGrpSpPr/>
            <p:nvPr/>
          </p:nvGrpSpPr>
          <p:grpSpPr>
            <a:xfrm>
              <a:off x="437597" y="571501"/>
              <a:ext cx="12743151" cy="9148674"/>
              <a:chOff x="244407" y="-6884881"/>
              <a:chExt cx="47032276" cy="26599149"/>
            </a:xfrm>
          </p:grpSpPr>
          <p:grpSp>
            <p:nvGrpSpPr>
              <p:cNvPr id="40" name="Group 3">
                <a:extLst>
                  <a:ext uri="{FF2B5EF4-FFF2-40B4-BE49-F238E27FC236}">
                    <a16:creationId xmlns:a16="http://schemas.microsoft.com/office/drawing/2014/main" id="{69A9032B-0A87-7070-FD19-E857CB3F7C24}"/>
                  </a:ext>
                </a:extLst>
              </p:cNvPr>
              <p:cNvGrpSpPr/>
              <p:nvPr/>
            </p:nvGrpSpPr>
            <p:grpSpPr>
              <a:xfrm>
                <a:off x="244407" y="-6884881"/>
                <a:ext cx="47032276" cy="26599149"/>
                <a:chOff x="62007" y="-1746720"/>
                <a:chExt cx="11932263" cy="6748303"/>
              </a:xfrm>
            </p:grpSpPr>
            <p:sp>
              <p:nvSpPr>
                <p:cNvPr id="48" name="Freeform 4">
                  <a:extLst>
                    <a:ext uri="{FF2B5EF4-FFF2-40B4-BE49-F238E27FC236}">
                      <a16:creationId xmlns:a16="http://schemas.microsoft.com/office/drawing/2014/main" id="{D80B4638-6792-2954-3FF1-3583ADA2AE5B}"/>
                    </a:ext>
                  </a:extLst>
                </p:cNvPr>
                <p:cNvSpPr/>
                <p:nvPr/>
              </p:nvSpPr>
              <p:spPr>
                <a:xfrm>
                  <a:off x="62007" y="-1746720"/>
                  <a:ext cx="11932263" cy="6748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sp>
            <p:nvSpPr>
              <p:cNvPr id="41" name="AutoShape 5">
                <a:extLst>
                  <a:ext uri="{FF2B5EF4-FFF2-40B4-BE49-F238E27FC236}">
                    <a16:creationId xmlns:a16="http://schemas.microsoft.com/office/drawing/2014/main" id="{E2CB0067-5879-C551-3D47-484AB4C1950A}"/>
                  </a:ext>
                </a:extLst>
              </p:cNvPr>
              <p:cNvSpPr/>
              <p:nvPr/>
            </p:nvSpPr>
            <p:spPr>
              <a:xfrm>
                <a:off x="311627" y="-4669421"/>
                <a:ext cx="46965052" cy="36648"/>
              </a:xfrm>
              <a:prstGeom prst="line">
                <a:avLst/>
              </a:prstGeom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42" name="Group 6">
                <a:extLst>
                  <a:ext uri="{FF2B5EF4-FFF2-40B4-BE49-F238E27FC236}">
                    <a16:creationId xmlns:a16="http://schemas.microsoft.com/office/drawing/2014/main" id="{D65F4060-5630-6EEE-91AD-956A0A5D0A52}"/>
                  </a:ext>
                </a:extLst>
              </p:cNvPr>
              <p:cNvGrpSpPr/>
              <p:nvPr/>
            </p:nvGrpSpPr>
            <p:grpSpPr>
              <a:xfrm rot="-10800000">
                <a:off x="4816568" y="-6085424"/>
                <a:ext cx="968913" cy="795588"/>
                <a:chOff x="-90064701" y="133313992"/>
                <a:chExt cx="21237517" cy="17438439"/>
              </a:xfrm>
            </p:grpSpPr>
            <p:sp>
              <p:nvSpPr>
                <p:cNvPr id="47" name="Freeform 7">
                  <a:extLst>
                    <a:ext uri="{FF2B5EF4-FFF2-40B4-BE49-F238E27FC236}">
                      <a16:creationId xmlns:a16="http://schemas.microsoft.com/office/drawing/2014/main" id="{E4775A71-4D8C-F8FC-A54E-15F05B33E4A6}"/>
                    </a:ext>
                  </a:extLst>
                </p:cNvPr>
                <p:cNvSpPr/>
                <p:nvPr/>
              </p:nvSpPr>
              <p:spPr>
                <a:xfrm>
                  <a:off x="-90064701" y="133313992"/>
                  <a:ext cx="21237517" cy="17438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3" name="Group 8">
                <a:extLst>
                  <a:ext uri="{FF2B5EF4-FFF2-40B4-BE49-F238E27FC236}">
                    <a16:creationId xmlns:a16="http://schemas.microsoft.com/office/drawing/2014/main" id="{14B93B54-F26F-3FB7-1250-7E3E8303458A}"/>
                  </a:ext>
                </a:extLst>
              </p:cNvPr>
              <p:cNvGrpSpPr/>
              <p:nvPr/>
            </p:nvGrpSpPr>
            <p:grpSpPr>
              <a:xfrm rot="-10800000">
                <a:off x="3129139" y="-6053630"/>
                <a:ext cx="968912" cy="777592"/>
                <a:chOff x="-60680519" y="133011588"/>
                <a:chExt cx="21237515" cy="17043988"/>
              </a:xfrm>
            </p:grpSpPr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id="{DBF32278-E440-7D45-0F51-3F4D0F73FE00}"/>
                    </a:ext>
                  </a:extLst>
                </p:cNvPr>
                <p:cNvSpPr/>
                <p:nvPr/>
              </p:nvSpPr>
              <p:spPr>
                <a:xfrm>
                  <a:off x="-60680519" y="133011588"/>
                  <a:ext cx="21237515" cy="17043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4" name="Group 10">
                <a:extLst>
                  <a:ext uri="{FF2B5EF4-FFF2-40B4-BE49-F238E27FC236}">
                    <a16:creationId xmlns:a16="http://schemas.microsoft.com/office/drawing/2014/main" id="{DC218C4F-33BF-6FD4-9336-E4EFCDB81843}"/>
                  </a:ext>
                </a:extLst>
              </p:cNvPr>
              <p:cNvGrpSpPr/>
              <p:nvPr/>
            </p:nvGrpSpPr>
            <p:grpSpPr>
              <a:xfrm rot="-10800000">
                <a:off x="1441709" y="-6053626"/>
                <a:ext cx="968915" cy="777577"/>
                <a:chOff x="-31296285" y="133011829"/>
                <a:chExt cx="21237579" cy="17043659"/>
              </a:xfrm>
            </p:grpSpPr>
            <p:sp>
              <p:nvSpPr>
                <p:cNvPr id="45" name="Freeform 11">
                  <a:extLst>
                    <a:ext uri="{FF2B5EF4-FFF2-40B4-BE49-F238E27FC236}">
                      <a16:creationId xmlns:a16="http://schemas.microsoft.com/office/drawing/2014/main" id="{296A0F70-E089-42EB-1B94-E608134E32E4}"/>
                    </a:ext>
                  </a:extLst>
                </p:cNvPr>
                <p:cNvSpPr/>
                <p:nvPr/>
              </p:nvSpPr>
              <p:spPr>
                <a:xfrm>
                  <a:off x="-31296285" y="133011829"/>
                  <a:ext cx="21237579" cy="1704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E59EC94E-AF41-25C1-B6DB-A45ACE514EA8}"/>
                </a:ext>
              </a:extLst>
            </p:cNvPr>
            <p:cNvSpPr txBox="1"/>
            <p:nvPr/>
          </p:nvSpPr>
          <p:spPr>
            <a:xfrm>
              <a:off x="762000" y="1562100"/>
              <a:ext cx="12252614" cy="80021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thaiDist"/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วิทยาศาสตร์</a:t>
              </a:r>
              <a:r>
                <a:rPr lang="en-US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en-US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Science) </a:t>
              </a:r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คือ ความรู้ที่ได้จากการสังเกตและค้นคว้าจากปรากฏการณ์ธรรมชาติ แล้ว</a:t>
              </a:r>
              <a:r>
                <a:rPr lang="th-TH" sz="52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</a:t>
              </a:r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การจดบันทึกอย่างมีระบบ ระเบียบ รวมทั้งค้นหาข้อเท็จจริง โดยใช้กระบวนการแสวงหาความรู้ทางวิทยาศาสตร์ วิธีการทางวิทยาศาสตร์ และเจตคติทางวิทยาศาสตร์ อาศัยการสังเกตการออกแบบ การทดลอง รวบรวมข้อมูล แปลความหมายข้อมูล และสรุปผลข้อมูล ตามกระบวนการคิดเชิงคํานวณ (</a:t>
              </a:r>
              <a:r>
                <a:rPr lang="en-US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Computational Thinking Process) </a:t>
              </a:r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ซึ่งจากความหมายของวิทยาศาสตร์ดังกล่าวสรุปได้ว่า ส่วนประกอบของวิทยาศาสตร์ประกอบด้วย ความรู้ (</a:t>
              </a:r>
              <a:r>
                <a:rPr lang="en-US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Knowledge) </a:t>
              </a:r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กระบวนการ (</a:t>
              </a:r>
              <a:r>
                <a:rPr lang="en-US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Process) </a:t>
              </a:r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</a:t>
              </a:r>
              <a:br>
                <a:rPr lang="en-US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เจตคติ (</a:t>
              </a:r>
              <a:r>
                <a:rPr lang="en-US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Attitude)</a:t>
              </a:r>
              <a:endParaRPr lang="th-TH" sz="52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EE29DB9-D1E5-E443-50CA-3CE604326F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99693" y="3751790"/>
            <a:ext cx="3805583" cy="3805583"/>
          </a:xfrm>
          <a:prstGeom prst="rect">
            <a:avLst/>
          </a:prstGeom>
        </p:spPr>
      </p:pic>
      <p:pic>
        <p:nvPicPr>
          <p:cNvPr id="1028" name="Picture 4" descr="Science Sticker">
            <a:extLst>
              <a:ext uri="{FF2B5EF4-FFF2-40B4-BE49-F238E27FC236}">
                <a16:creationId xmlns:a16="http://schemas.microsoft.com/office/drawing/2014/main" id="{DB31C97D-09C6-1A9E-B699-2D73830A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033" y="1394924"/>
            <a:ext cx="3423824" cy="34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cience Sticker">
            <a:extLst>
              <a:ext uri="{FF2B5EF4-FFF2-40B4-BE49-F238E27FC236}">
                <a16:creationId xmlns:a16="http://schemas.microsoft.com/office/drawing/2014/main" id="{AFB712BD-9A51-BD4B-2236-D353657EC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423">
            <a:off x="15115255" y="7072558"/>
            <a:ext cx="2520436" cy="25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4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D665D-1FE3-7094-ECC8-39E95110A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5BFA8D-D079-9144-7300-C7ADDBA292A0}"/>
              </a:ext>
            </a:extLst>
          </p:cNvPr>
          <p:cNvSpPr/>
          <p:nvPr/>
        </p:nvSpPr>
        <p:spPr>
          <a:xfrm rot="16200000" flipV="1">
            <a:off x="-577628" y="-32933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F486B57A-16C5-01CA-3340-440A127078BD}"/>
              </a:ext>
            </a:extLst>
          </p:cNvPr>
          <p:cNvGrpSpPr/>
          <p:nvPr/>
        </p:nvGrpSpPr>
        <p:grpSpPr>
          <a:xfrm>
            <a:off x="8734257" y="358077"/>
            <a:ext cx="1411593" cy="402724"/>
            <a:chOff x="16567938" y="9589688"/>
            <a:chExt cx="1411593" cy="40272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04F6A86-D968-5027-4D66-E962EB07EA18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DC35357-E682-96B1-259B-50908FCF8296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8569820-975A-CDC2-538F-FAAEC0BC6B14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43BED940-A088-FA24-4C97-A59A53236ED1}"/>
              </a:ext>
            </a:extLst>
          </p:cNvPr>
          <p:cNvSpPr/>
          <p:nvPr/>
        </p:nvSpPr>
        <p:spPr>
          <a:xfrm>
            <a:off x="157910" y="9526198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4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C35948E5-8CBD-4B02-A43D-BFE79829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-38100"/>
            <a:ext cx="1882634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52C124C-56E8-EC35-A1B6-2C8656899786}"/>
              </a:ext>
            </a:extLst>
          </p:cNvPr>
          <p:cNvGrpSpPr/>
          <p:nvPr/>
        </p:nvGrpSpPr>
        <p:grpSpPr>
          <a:xfrm>
            <a:off x="10476603" y="643026"/>
            <a:ext cx="7467600" cy="8883172"/>
            <a:chOff x="10476603" y="643026"/>
            <a:chExt cx="7467600" cy="8883172"/>
          </a:xfrm>
        </p:grpSpPr>
        <p:sp>
          <p:nvSpPr>
            <p:cNvPr id="38" name="สี่เหลี่ยมผืนผ้า: มุมมน 37">
              <a:extLst>
                <a:ext uri="{FF2B5EF4-FFF2-40B4-BE49-F238E27FC236}">
                  <a16:creationId xmlns:a16="http://schemas.microsoft.com/office/drawing/2014/main" id="{08CF6CC3-CBB2-00E4-3E33-631DDBB6649C}"/>
                </a:ext>
              </a:extLst>
            </p:cNvPr>
            <p:cNvSpPr/>
            <p:nvPr/>
          </p:nvSpPr>
          <p:spPr>
            <a:xfrm>
              <a:off x="10476603" y="643026"/>
              <a:ext cx="7467600" cy="8883172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 dirty="0"/>
            </a:p>
          </p:txBody>
        </p:sp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A469E286-4801-BC7A-05D2-C02FB70FB152}"/>
                </a:ext>
              </a:extLst>
            </p:cNvPr>
            <p:cNvGrpSpPr/>
            <p:nvPr/>
          </p:nvGrpSpPr>
          <p:grpSpPr>
            <a:xfrm>
              <a:off x="10640982" y="893086"/>
              <a:ext cx="7085335" cy="7869907"/>
              <a:chOff x="311631" y="-6884881"/>
              <a:chExt cx="25592661" cy="22881222"/>
            </a:xfrm>
          </p:grpSpPr>
          <p:grpSp>
            <p:nvGrpSpPr>
              <p:cNvPr id="40" name="Group 3">
                <a:extLst>
                  <a:ext uri="{FF2B5EF4-FFF2-40B4-BE49-F238E27FC236}">
                    <a16:creationId xmlns:a16="http://schemas.microsoft.com/office/drawing/2014/main" id="{1E77959C-D0A5-7A5E-8CBF-942ED6A0D9BE}"/>
                  </a:ext>
                </a:extLst>
              </p:cNvPr>
              <p:cNvGrpSpPr/>
              <p:nvPr/>
            </p:nvGrpSpPr>
            <p:grpSpPr>
              <a:xfrm>
                <a:off x="535668" y="-6884881"/>
                <a:ext cx="25368624" cy="22881222"/>
                <a:chOff x="135901" y="-1746720"/>
                <a:chExt cx="6436114" cy="5805051"/>
              </a:xfrm>
            </p:grpSpPr>
            <p:sp>
              <p:nvSpPr>
                <p:cNvPr id="48" name="Freeform 4">
                  <a:extLst>
                    <a:ext uri="{FF2B5EF4-FFF2-40B4-BE49-F238E27FC236}">
                      <a16:creationId xmlns:a16="http://schemas.microsoft.com/office/drawing/2014/main" id="{D19F25FF-7675-A1DA-490D-75DD0312A20D}"/>
                    </a:ext>
                  </a:extLst>
                </p:cNvPr>
                <p:cNvSpPr/>
                <p:nvPr/>
              </p:nvSpPr>
              <p:spPr>
                <a:xfrm>
                  <a:off x="135901" y="-1746720"/>
                  <a:ext cx="6436114" cy="580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sp>
            <p:nvSpPr>
              <p:cNvPr id="41" name="AutoShape 5">
                <a:extLst>
                  <a:ext uri="{FF2B5EF4-FFF2-40B4-BE49-F238E27FC236}">
                    <a16:creationId xmlns:a16="http://schemas.microsoft.com/office/drawing/2014/main" id="{37E8DBAD-361B-3786-628B-36D1EB3B7358}"/>
                  </a:ext>
                </a:extLst>
              </p:cNvPr>
              <p:cNvSpPr/>
              <p:nvPr/>
            </p:nvSpPr>
            <p:spPr>
              <a:xfrm>
                <a:off x="311631" y="-4669421"/>
                <a:ext cx="25368628" cy="106616"/>
              </a:xfrm>
              <a:prstGeom prst="line">
                <a:avLst/>
              </a:prstGeom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42" name="Group 6">
                <a:extLst>
                  <a:ext uri="{FF2B5EF4-FFF2-40B4-BE49-F238E27FC236}">
                    <a16:creationId xmlns:a16="http://schemas.microsoft.com/office/drawing/2014/main" id="{7EAA19E5-FFE3-F034-9E82-B3B16F546FE9}"/>
                  </a:ext>
                </a:extLst>
              </p:cNvPr>
              <p:cNvGrpSpPr/>
              <p:nvPr/>
            </p:nvGrpSpPr>
            <p:grpSpPr>
              <a:xfrm rot="-10800000">
                <a:off x="4816568" y="-6085424"/>
                <a:ext cx="968913" cy="795588"/>
                <a:chOff x="-90064701" y="133313992"/>
                <a:chExt cx="21237517" cy="17438439"/>
              </a:xfrm>
            </p:grpSpPr>
            <p:sp>
              <p:nvSpPr>
                <p:cNvPr id="47" name="Freeform 7">
                  <a:extLst>
                    <a:ext uri="{FF2B5EF4-FFF2-40B4-BE49-F238E27FC236}">
                      <a16:creationId xmlns:a16="http://schemas.microsoft.com/office/drawing/2014/main" id="{12666ADA-2561-46BB-91FF-D9A9723955B3}"/>
                    </a:ext>
                  </a:extLst>
                </p:cNvPr>
                <p:cNvSpPr/>
                <p:nvPr/>
              </p:nvSpPr>
              <p:spPr>
                <a:xfrm>
                  <a:off x="-90064701" y="133313992"/>
                  <a:ext cx="21237517" cy="17438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3" name="Group 8">
                <a:extLst>
                  <a:ext uri="{FF2B5EF4-FFF2-40B4-BE49-F238E27FC236}">
                    <a16:creationId xmlns:a16="http://schemas.microsoft.com/office/drawing/2014/main" id="{F9F72B30-02B1-9339-678E-FC135C099D7C}"/>
                  </a:ext>
                </a:extLst>
              </p:cNvPr>
              <p:cNvGrpSpPr/>
              <p:nvPr/>
            </p:nvGrpSpPr>
            <p:grpSpPr>
              <a:xfrm rot="-10800000">
                <a:off x="3129139" y="-6053630"/>
                <a:ext cx="968912" cy="777592"/>
                <a:chOff x="-60680519" y="133011588"/>
                <a:chExt cx="21237515" cy="17043988"/>
              </a:xfrm>
            </p:grpSpPr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id="{3636DA16-2E7A-C5B6-2DDD-3E05FEDCFB23}"/>
                    </a:ext>
                  </a:extLst>
                </p:cNvPr>
                <p:cNvSpPr/>
                <p:nvPr/>
              </p:nvSpPr>
              <p:spPr>
                <a:xfrm>
                  <a:off x="-60680519" y="133011588"/>
                  <a:ext cx="21237515" cy="17043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4" name="Group 10">
                <a:extLst>
                  <a:ext uri="{FF2B5EF4-FFF2-40B4-BE49-F238E27FC236}">
                    <a16:creationId xmlns:a16="http://schemas.microsoft.com/office/drawing/2014/main" id="{A7C73D04-C3AB-F617-DBE9-3DDDAB1E1CCE}"/>
                  </a:ext>
                </a:extLst>
              </p:cNvPr>
              <p:cNvGrpSpPr/>
              <p:nvPr/>
            </p:nvGrpSpPr>
            <p:grpSpPr>
              <a:xfrm rot="-10800000">
                <a:off x="1441709" y="-6053626"/>
                <a:ext cx="968915" cy="777577"/>
                <a:chOff x="-31296285" y="133011829"/>
                <a:chExt cx="21237579" cy="17043659"/>
              </a:xfrm>
            </p:grpSpPr>
            <p:sp>
              <p:nvSpPr>
                <p:cNvPr id="45" name="Freeform 11">
                  <a:extLst>
                    <a:ext uri="{FF2B5EF4-FFF2-40B4-BE49-F238E27FC236}">
                      <a16:creationId xmlns:a16="http://schemas.microsoft.com/office/drawing/2014/main" id="{EE095CF1-D3E9-80BD-A5A4-9375A97A1682}"/>
                    </a:ext>
                  </a:extLst>
                </p:cNvPr>
                <p:cNvSpPr/>
                <p:nvPr/>
              </p:nvSpPr>
              <p:spPr>
                <a:xfrm>
                  <a:off x="-31296285" y="133011829"/>
                  <a:ext cx="21237579" cy="1704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743C5ABF-93A4-8D21-C180-B4B3767069C4}"/>
                </a:ext>
              </a:extLst>
            </p:cNvPr>
            <p:cNvSpPr txBox="1"/>
            <p:nvPr/>
          </p:nvSpPr>
          <p:spPr>
            <a:xfrm>
              <a:off x="10953844" y="2166332"/>
              <a:ext cx="6540514" cy="56015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thaiDist"/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ตัวอย่างความสัมพันธ์ของเทคโนโลยีกับวิทยาศาสตร์ตัวอย่าง เช่น ระบบการจัดการ</a:t>
              </a:r>
              <a:r>
                <a:rPr lang="th-TH" sz="52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นํ้า</a:t>
              </a:r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ท่วมและการแจ้งผ่านเครือข่ายอินเทอร์เน็ตในรูปแบบต่าง ๆ(</a:t>
              </a:r>
              <a:r>
                <a:rPr lang="en-US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Internet of Floods) </a:t>
              </a:r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โดยระบบจะ</a:t>
              </a:r>
              <a:r>
                <a:rPr lang="th-TH" sz="52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ทําการ</a:t>
              </a:r>
              <a:r>
                <a:rPr lang="th-TH" sz="52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เชื่อมโยงข้อมูลต่าง ๆ ที่เกี่ยวข้องกับการจัดการระบบ</a:t>
              </a:r>
              <a:r>
                <a:rPr lang="th-TH" sz="52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นํ้า</a:t>
              </a:r>
              <a:endParaRPr lang="th-TH" sz="52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A545A77A-910E-8CA3-6D36-64E7CE745B88}"/>
              </a:ext>
            </a:extLst>
          </p:cNvPr>
          <p:cNvSpPr/>
          <p:nvPr/>
        </p:nvSpPr>
        <p:spPr>
          <a:xfrm>
            <a:off x="623707" y="912136"/>
            <a:ext cx="9210633" cy="8398094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08" t="144" r="924" b="2912"/>
            </a:stretch>
          </a:blipFill>
          <a:ln w="76200">
            <a:solidFill>
              <a:srgbClr val="F7C8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2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4C99B765-3152-E5D2-F96F-0CAAE2FACCAE}"/>
              </a:ext>
            </a:extLst>
          </p:cNvPr>
          <p:cNvGrpSpPr/>
          <p:nvPr/>
        </p:nvGrpSpPr>
        <p:grpSpPr>
          <a:xfrm>
            <a:off x="16567938" y="9589688"/>
            <a:ext cx="1411593" cy="402724"/>
            <a:chOff x="16567938" y="9589688"/>
            <a:chExt cx="1411593" cy="402724"/>
          </a:xfrm>
        </p:grpSpPr>
        <p:sp>
          <p:nvSpPr>
            <p:cNvPr id="11" name="Freeform 11"/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917561" y="32803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67C2A1DF-AB8C-4D6C-101A-AF891CFDD6F3}"/>
              </a:ext>
            </a:extLst>
          </p:cNvPr>
          <p:cNvGrpSpPr/>
          <p:nvPr/>
        </p:nvGrpSpPr>
        <p:grpSpPr>
          <a:xfrm>
            <a:off x="-167111" y="571501"/>
            <a:ext cx="10340481" cy="9794390"/>
            <a:chOff x="-167111" y="571501"/>
            <a:chExt cx="10340481" cy="9794390"/>
          </a:xfrm>
        </p:grpSpPr>
        <p:sp>
          <p:nvSpPr>
            <p:cNvPr id="2" name="Freeform 2"/>
            <p:cNvSpPr/>
            <p:nvPr/>
          </p:nvSpPr>
          <p:spPr>
            <a:xfrm rot="16200000" flipH="1" flipV="1">
              <a:off x="0" y="7517065"/>
              <a:ext cx="2769935" cy="2769935"/>
            </a:xfrm>
            <a:custGeom>
              <a:avLst/>
              <a:gdLst/>
              <a:ahLst/>
              <a:cxnLst/>
              <a:rect l="l" t="t" r="r" b="b"/>
              <a:pathLst>
                <a:path w="2769935" h="2769935">
                  <a:moveTo>
                    <a:pt x="2769935" y="2769935"/>
                  </a:moveTo>
                  <a:lnTo>
                    <a:pt x="0" y="2769935"/>
                  </a:lnTo>
                  <a:lnTo>
                    <a:pt x="0" y="0"/>
                  </a:lnTo>
                  <a:lnTo>
                    <a:pt x="2769935" y="0"/>
                  </a:lnTo>
                  <a:lnTo>
                    <a:pt x="2769935" y="2769935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สี่เหลี่ยมผืนผ้า: มุมมน 48">
              <a:extLst>
                <a:ext uri="{FF2B5EF4-FFF2-40B4-BE49-F238E27FC236}">
                  <a16:creationId xmlns:a16="http://schemas.microsoft.com/office/drawing/2014/main" id="{ADF21760-A765-5E15-F964-F148ED2FE205}"/>
                </a:ext>
              </a:extLst>
            </p:cNvPr>
            <p:cNvSpPr/>
            <p:nvPr/>
          </p:nvSpPr>
          <p:spPr>
            <a:xfrm>
              <a:off x="323037" y="571501"/>
              <a:ext cx="9850333" cy="9323822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/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D8FAC4B3-7116-88A7-E971-32DFD0DF843D}"/>
                </a:ext>
              </a:extLst>
            </p:cNvPr>
            <p:cNvGrpSpPr/>
            <p:nvPr/>
          </p:nvGrpSpPr>
          <p:grpSpPr>
            <a:xfrm>
              <a:off x="291809" y="800099"/>
              <a:ext cx="9560658" cy="8789589"/>
              <a:chOff x="-142661" y="-6021342"/>
              <a:chExt cx="17647065" cy="29698382"/>
            </a:xfrm>
          </p:grpSpPr>
          <p:grpSp>
            <p:nvGrpSpPr>
              <p:cNvPr id="31" name="Group 3">
                <a:extLst>
                  <a:ext uri="{FF2B5EF4-FFF2-40B4-BE49-F238E27FC236}">
                    <a16:creationId xmlns:a16="http://schemas.microsoft.com/office/drawing/2014/main" id="{18B6EBAF-885A-9C9D-016F-96A541C3388B}"/>
                  </a:ext>
                </a:extLst>
              </p:cNvPr>
              <p:cNvGrpSpPr/>
              <p:nvPr/>
            </p:nvGrpSpPr>
            <p:grpSpPr>
              <a:xfrm>
                <a:off x="240891" y="-6021342"/>
                <a:ext cx="17263511" cy="29698382"/>
                <a:chOff x="61115" y="-1527637"/>
                <a:chExt cx="4379817" cy="7534590"/>
              </a:xfrm>
            </p:grpSpPr>
            <p:sp>
              <p:nvSpPr>
                <p:cNvPr id="39" name="Freeform 4">
                  <a:extLst>
                    <a:ext uri="{FF2B5EF4-FFF2-40B4-BE49-F238E27FC236}">
                      <a16:creationId xmlns:a16="http://schemas.microsoft.com/office/drawing/2014/main" id="{0147BA17-AB2E-BDF5-DC98-05D73F7528CB}"/>
                    </a:ext>
                  </a:extLst>
                </p:cNvPr>
                <p:cNvSpPr/>
                <p:nvPr/>
              </p:nvSpPr>
              <p:spPr>
                <a:xfrm>
                  <a:off x="61115" y="-1527637"/>
                  <a:ext cx="4379817" cy="753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2" name="AutoShape 5">
                <a:extLst>
                  <a:ext uri="{FF2B5EF4-FFF2-40B4-BE49-F238E27FC236}">
                    <a16:creationId xmlns:a16="http://schemas.microsoft.com/office/drawing/2014/main" id="{C5164E9B-5451-54BA-795F-1AC5AEDCD671}"/>
                  </a:ext>
                </a:extLst>
              </p:cNvPr>
              <p:cNvSpPr/>
              <p:nvPr/>
            </p:nvSpPr>
            <p:spPr>
              <a:xfrm flipV="1">
                <a:off x="-142661" y="-2643292"/>
                <a:ext cx="17647065" cy="34687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9F68A8E6-23F0-36AD-09AD-B273010F9215}"/>
                  </a:ext>
                </a:extLst>
              </p:cNvPr>
              <p:cNvGrpSpPr/>
              <p:nvPr/>
            </p:nvGrpSpPr>
            <p:grpSpPr>
              <a:xfrm rot="-10800000">
                <a:off x="3622563" y="-5072779"/>
                <a:ext cx="824966" cy="1659493"/>
                <a:chOff x="-60738300" y="92182001"/>
                <a:chExt cx="18082377" cy="36374309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A49506EC-E89C-A74D-8C44-C24BAA956258}"/>
                    </a:ext>
                  </a:extLst>
                </p:cNvPr>
                <p:cNvSpPr/>
                <p:nvPr/>
              </p:nvSpPr>
              <p:spPr>
                <a:xfrm>
                  <a:off x="-60738300" y="92182001"/>
                  <a:ext cx="18082377" cy="36374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4" name="Group 8">
                <a:extLst>
                  <a:ext uri="{FF2B5EF4-FFF2-40B4-BE49-F238E27FC236}">
                    <a16:creationId xmlns:a16="http://schemas.microsoft.com/office/drawing/2014/main" id="{59621D4C-8464-FA02-FAE8-8191E5B8327B}"/>
                  </a:ext>
                </a:extLst>
              </p:cNvPr>
              <p:cNvGrpSpPr/>
              <p:nvPr/>
            </p:nvGrpSpPr>
            <p:grpSpPr>
              <a:xfrm rot="-10800000">
                <a:off x="2237020" y="-5130361"/>
                <a:ext cx="923693" cy="1796290"/>
                <a:chOff x="-40135028" y="90445731"/>
                <a:chExt cx="20246320" cy="39372738"/>
              </a:xfrm>
            </p:grpSpPr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746B875C-A334-02EF-0B4A-1D5466527615}"/>
                    </a:ext>
                  </a:extLst>
                </p:cNvPr>
                <p:cNvSpPr/>
                <p:nvPr/>
              </p:nvSpPr>
              <p:spPr>
                <a:xfrm>
                  <a:off x="-40135028" y="90445731"/>
                  <a:ext cx="20246320" cy="3937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5" name="Group 10">
                <a:extLst>
                  <a:ext uri="{FF2B5EF4-FFF2-40B4-BE49-F238E27FC236}">
                    <a16:creationId xmlns:a16="http://schemas.microsoft.com/office/drawing/2014/main" id="{CC8675C6-69F3-446C-A3F3-19A347FB8D41}"/>
                  </a:ext>
                </a:extLst>
              </p:cNvPr>
              <p:cNvGrpSpPr/>
              <p:nvPr/>
            </p:nvGrpSpPr>
            <p:grpSpPr>
              <a:xfrm rot="-10800000">
                <a:off x="761654" y="-5047173"/>
                <a:ext cx="921862" cy="1796288"/>
                <a:chOff x="-15358839" y="88622350"/>
                <a:chExt cx="20206198" cy="39372689"/>
              </a:xfrm>
            </p:grpSpPr>
            <p:sp>
              <p:nvSpPr>
                <p:cNvPr id="36" name="Freeform 11">
                  <a:extLst>
                    <a:ext uri="{FF2B5EF4-FFF2-40B4-BE49-F238E27FC236}">
                      <a16:creationId xmlns:a16="http://schemas.microsoft.com/office/drawing/2014/main" id="{D65D66DE-89D5-BEC7-DA13-A9D253ED4F14}"/>
                    </a:ext>
                  </a:extLst>
                </p:cNvPr>
                <p:cNvSpPr/>
                <p:nvPr/>
              </p:nvSpPr>
              <p:spPr>
                <a:xfrm>
                  <a:off x="-15358839" y="88622350"/>
                  <a:ext cx="20206198" cy="39372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54FDE9D7-4C63-DFE6-12DF-0E9DADB908CB}"/>
                </a:ext>
              </a:extLst>
            </p:cNvPr>
            <p:cNvSpPr txBox="1"/>
            <p:nvPr/>
          </p:nvSpPr>
          <p:spPr>
            <a:xfrm>
              <a:off x="780212" y="1785135"/>
              <a:ext cx="8856891" cy="68634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8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คณิตศาสตร์ (</a:t>
              </a:r>
              <a:r>
                <a:rPr lang="en-US" sz="8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Mathematics)</a:t>
              </a:r>
              <a:r>
                <a:rPr lang="th-TH" sz="8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th-TH" sz="8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คือ การศึกษาเกี่ยวกับการคํานวณ หรือวิชาที่เกี่ยวกับ การคํานวณ ซึ่งมีลักษณะดังนี้</a:t>
              </a:r>
              <a:endParaRPr lang="en-US" sz="88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algn="thaiDist"/>
              <a:r>
                <a:rPr lang="en-US" sz="8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</a:p>
          </p:txBody>
        </p:sp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7BE18489-CE9E-8480-D5F3-7BF64E92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54417" y="7616106"/>
              <a:ext cx="1612636" cy="1612636"/>
            </a:xfrm>
            <a:prstGeom prst="rect">
              <a:avLst/>
            </a:prstGeom>
          </p:spPr>
        </p:pic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B998CAC3-FE25-59F9-00B1-B35DA7350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5000"/>
            </a:blip>
            <a:stretch>
              <a:fillRect/>
            </a:stretch>
          </p:blipFill>
          <p:spPr>
            <a:xfrm>
              <a:off x="-167111" y="7464703"/>
              <a:ext cx="2901188" cy="2901188"/>
            </a:xfrm>
            <a:prstGeom prst="rect">
              <a:avLst/>
            </a:prstGeom>
          </p:spPr>
        </p:pic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FE9939D8-16C9-E485-26B5-806862732A33}"/>
              </a:ext>
            </a:extLst>
          </p:cNvPr>
          <p:cNvGrpSpPr/>
          <p:nvPr/>
        </p:nvGrpSpPr>
        <p:grpSpPr>
          <a:xfrm>
            <a:off x="10420149" y="824484"/>
            <a:ext cx="7525563" cy="1901319"/>
            <a:chOff x="10420149" y="824484"/>
            <a:chExt cx="7525563" cy="1901319"/>
          </a:xfrm>
        </p:grpSpPr>
        <p:sp>
          <p:nvSpPr>
            <p:cNvPr id="6" name="สี่เหลี่ยมผืนผ้า: มุมมนด้านทแยง 5">
              <a:extLst>
                <a:ext uri="{FF2B5EF4-FFF2-40B4-BE49-F238E27FC236}">
                  <a16:creationId xmlns:a16="http://schemas.microsoft.com/office/drawing/2014/main" id="{518A698B-38B4-0A4D-BE07-421164A500B2}"/>
                </a:ext>
              </a:extLst>
            </p:cNvPr>
            <p:cNvSpPr/>
            <p:nvPr/>
          </p:nvSpPr>
          <p:spPr>
            <a:xfrm>
              <a:off x="10420149" y="824484"/>
              <a:ext cx="7525563" cy="1901319"/>
            </a:xfrm>
            <a:prstGeom prst="round2DiagRect">
              <a:avLst>
                <a:gd name="adj1" fmla="val 33405"/>
                <a:gd name="adj2" fmla="val 0"/>
              </a:avLst>
            </a:prstGeom>
            <a:solidFill>
              <a:srgbClr val="E088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89A3066E-309E-4813-74C8-7DE2757ADE10}"/>
                </a:ext>
              </a:extLst>
            </p:cNvPr>
            <p:cNvSpPr txBox="1"/>
            <p:nvPr/>
          </p:nvSpPr>
          <p:spPr>
            <a:xfrm>
              <a:off x="10591800" y="1041162"/>
              <a:ext cx="726275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คณิตศาสตร์เป็นกระบวนการทางการศึกษา รวมทั้งเป็นกระบวนการและความสัมพันธ์</a:t>
              </a:r>
              <a:endPara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1F6AB7D2-FAFB-99E1-2FCC-BEBAEB5B2BA9}"/>
              </a:ext>
            </a:extLst>
          </p:cNvPr>
          <p:cNvGrpSpPr/>
          <p:nvPr/>
        </p:nvGrpSpPr>
        <p:grpSpPr>
          <a:xfrm>
            <a:off x="10439400" y="2988609"/>
            <a:ext cx="7949053" cy="1859656"/>
            <a:chOff x="10439400" y="2988609"/>
            <a:chExt cx="7949053" cy="1859656"/>
          </a:xfrm>
        </p:grpSpPr>
        <p:sp>
          <p:nvSpPr>
            <p:cNvPr id="7" name="สี่เหลี่ยมผืนผ้า: มุมมนด้านทแยง 6">
              <a:extLst>
                <a:ext uri="{FF2B5EF4-FFF2-40B4-BE49-F238E27FC236}">
                  <a16:creationId xmlns:a16="http://schemas.microsoft.com/office/drawing/2014/main" id="{34330E96-A750-E94A-EAED-8DECACFEE259}"/>
                </a:ext>
              </a:extLst>
            </p:cNvPr>
            <p:cNvSpPr/>
            <p:nvPr/>
          </p:nvSpPr>
          <p:spPr>
            <a:xfrm>
              <a:off x="10439400" y="2988609"/>
              <a:ext cx="7525563" cy="1859656"/>
            </a:xfrm>
            <a:prstGeom prst="round2DiagRect">
              <a:avLst>
                <a:gd name="adj1" fmla="val 33405"/>
                <a:gd name="adj2" fmla="val 0"/>
              </a:avLst>
            </a:prstGeom>
            <a:solidFill>
              <a:srgbClr val="F0C7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B98CCCCD-DD8C-8E47-75EB-B4ADBB6B3072}"/>
                </a:ext>
              </a:extLst>
            </p:cNvPr>
            <p:cNvSpPr txBox="1"/>
            <p:nvPr/>
          </p:nvSpPr>
          <p:spPr>
            <a:xfrm>
              <a:off x="10585234" y="3086100"/>
              <a:ext cx="780321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7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คณิตศาสตร์เป็นวิธีทางการคิด ช่วยให้มี</a:t>
              </a:r>
              <a:br>
                <a:rPr lang="th-TH" sz="47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47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กลยุทธ์ในการวิเคราะห์ และสังเคราะห์ข้อมูล</a:t>
              </a:r>
              <a:endParaRPr lang="en-US" sz="47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5D4EC6D5-446B-A4BD-8342-D70FCACB27F9}"/>
              </a:ext>
            </a:extLst>
          </p:cNvPr>
          <p:cNvGrpSpPr/>
          <p:nvPr/>
        </p:nvGrpSpPr>
        <p:grpSpPr>
          <a:xfrm>
            <a:off x="10438728" y="5061332"/>
            <a:ext cx="7996100" cy="2000461"/>
            <a:chOff x="10438728" y="5061332"/>
            <a:chExt cx="7996100" cy="2000461"/>
          </a:xfrm>
        </p:grpSpPr>
        <p:sp>
          <p:nvSpPr>
            <p:cNvPr id="8" name="สี่เหลี่ยมผืนผ้า: มุมมนด้านทแยง 7">
              <a:extLst>
                <a:ext uri="{FF2B5EF4-FFF2-40B4-BE49-F238E27FC236}">
                  <a16:creationId xmlns:a16="http://schemas.microsoft.com/office/drawing/2014/main" id="{A604B8B8-95C1-2D75-6601-B2C39735B9AF}"/>
                </a:ext>
              </a:extLst>
            </p:cNvPr>
            <p:cNvSpPr/>
            <p:nvPr/>
          </p:nvSpPr>
          <p:spPr>
            <a:xfrm>
              <a:off x="10438728" y="5061332"/>
              <a:ext cx="7525563" cy="2000461"/>
            </a:xfrm>
            <a:prstGeom prst="round2DiagRect">
              <a:avLst>
                <a:gd name="adj1" fmla="val 33405"/>
                <a:gd name="adj2" fmla="val 0"/>
              </a:avLst>
            </a:prstGeom>
            <a:solidFill>
              <a:srgbClr val="E088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กล่องข้อความ 19">
              <a:extLst>
                <a:ext uri="{FF2B5EF4-FFF2-40B4-BE49-F238E27FC236}">
                  <a16:creationId xmlns:a16="http://schemas.microsoft.com/office/drawing/2014/main" id="{19C7F4B7-7E47-52FB-CB82-435EBF651481}"/>
                </a:ext>
              </a:extLst>
            </p:cNvPr>
            <p:cNvSpPr txBox="1"/>
            <p:nvPr/>
          </p:nvSpPr>
          <p:spPr>
            <a:xfrm>
              <a:off x="10631609" y="5379819"/>
              <a:ext cx="7803219" cy="1538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7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คณิตศาสตร์เป็นภาษาสากล </a:t>
              </a:r>
              <a:r>
                <a:rPr lang="th-TH" sz="47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sz="47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คนทั่วโลกเข้าใจประโยคคณิตศาสตร์ได้เหมือนกัน</a:t>
              </a:r>
              <a:endParaRPr lang="en-US" sz="47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B6EA9E89-2237-5026-D149-F5E6C685025B}"/>
              </a:ext>
            </a:extLst>
          </p:cNvPr>
          <p:cNvGrpSpPr/>
          <p:nvPr/>
        </p:nvGrpSpPr>
        <p:grpSpPr>
          <a:xfrm>
            <a:off x="10420149" y="7353300"/>
            <a:ext cx="7525563" cy="2169825"/>
            <a:chOff x="10420149" y="7353300"/>
            <a:chExt cx="7525563" cy="2169825"/>
          </a:xfrm>
        </p:grpSpPr>
        <p:sp>
          <p:nvSpPr>
            <p:cNvPr id="9" name="สี่เหลี่ยมผืนผ้า: มุมมนด้านทแยง 8">
              <a:extLst>
                <a:ext uri="{FF2B5EF4-FFF2-40B4-BE49-F238E27FC236}">
                  <a16:creationId xmlns:a16="http://schemas.microsoft.com/office/drawing/2014/main" id="{C83CE311-B4E9-2CF2-1FF5-85D8CA90C692}"/>
                </a:ext>
              </a:extLst>
            </p:cNvPr>
            <p:cNvSpPr/>
            <p:nvPr/>
          </p:nvSpPr>
          <p:spPr>
            <a:xfrm>
              <a:off x="10420149" y="7353300"/>
              <a:ext cx="7525563" cy="2070437"/>
            </a:xfrm>
            <a:prstGeom prst="round2DiagRect">
              <a:avLst>
                <a:gd name="adj1" fmla="val 33405"/>
                <a:gd name="adj2" fmla="val 0"/>
              </a:avLst>
            </a:prstGeom>
            <a:solidFill>
              <a:srgbClr val="F0C7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กล่องข้อความ 24">
              <a:extLst>
                <a:ext uri="{FF2B5EF4-FFF2-40B4-BE49-F238E27FC236}">
                  <a16:creationId xmlns:a16="http://schemas.microsoft.com/office/drawing/2014/main" id="{AC29903D-69F4-7D64-F639-54EAEA6E5C26}"/>
                </a:ext>
              </a:extLst>
            </p:cNvPr>
            <p:cNvSpPr txBox="1"/>
            <p:nvPr/>
          </p:nvSpPr>
          <p:spPr>
            <a:xfrm>
              <a:off x="10766218" y="7353300"/>
              <a:ext cx="6988382" cy="21698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45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คณิตศาสตร์เป็นเครื่องมือที่นักคณิตศาสตร์และนักวิทยาศาสตร์ใช้ และเป็นสิ่งที่มนุษย์ทุกคนใช้ในชีวิต</a:t>
              </a:r>
              <a:r>
                <a:rPr lang="th-TH" sz="45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ประจํ</a:t>
              </a:r>
              <a:r>
                <a:rPr lang="th-TH" sz="45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าวัน</a:t>
              </a:r>
              <a:endParaRPr lang="en-US" sz="45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2050" name="Picture 2" descr="New York Yes Sticker by Nora Fikse">
            <a:extLst>
              <a:ext uri="{FF2B5EF4-FFF2-40B4-BE49-F238E27FC236}">
                <a16:creationId xmlns:a16="http://schemas.microsoft.com/office/drawing/2014/main" id="{337D9CEA-9C3B-ACB9-9B22-A97E9E7A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609" y="328036"/>
            <a:ext cx="789432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66D94-810A-FD3C-1195-685316DD9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03C5B42-2607-FEF8-EE1B-BAF181EBC0EC}"/>
              </a:ext>
            </a:extLst>
          </p:cNvPr>
          <p:cNvSpPr/>
          <p:nvPr/>
        </p:nvSpPr>
        <p:spPr>
          <a:xfrm flipH="1" flipV="1">
            <a:off x="0" y="-52916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DD92720-3864-BC27-2C8E-FC8A28BF88E0}"/>
              </a:ext>
            </a:extLst>
          </p:cNvPr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ADC76E17-87D2-16BD-A609-AAA5163D775F}"/>
              </a:ext>
            </a:extLst>
          </p:cNvPr>
          <p:cNvSpPr/>
          <p:nvPr/>
        </p:nvSpPr>
        <p:spPr>
          <a:xfrm>
            <a:off x="5410200" y="274111"/>
            <a:ext cx="12665261" cy="20574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7620B16-6B61-8B3F-08A9-7592E9EDF7AD}"/>
              </a:ext>
            </a:extLst>
          </p:cNvPr>
          <p:cNvSpPr/>
          <p:nvPr/>
        </p:nvSpPr>
        <p:spPr>
          <a:xfrm>
            <a:off x="626593" y="391677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BC226A49-30FC-EBEB-9F97-8C829A5236E4}"/>
              </a:ext>
            </a:extLst>
          </p:cNvPr>
          <p:cNvSpPr txBox="1"/>
          <p:nvPr/>
        </p:nvSpPr>
        <p:spPr>
          <a:xfrm>
            <a:off x="5828204" y="674998"/>
            <a:ext cx="122472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ความสัมพันธ์ของเทคโนโลยีกับวิทยาศาสตร์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299D67A-94DA-3AA9-789A-3D9A74A4FDCB}"/>
              </a:ext>
            </a:extLst>
          </p:cNvPr>
          <p:cNvGrpSpPr/>
          <p:nvPr/>
        </p:nvGrpSpPr>
        <p:grpSpPr>
          <a:xfrm>
            <a:off x="9830050" y="2501083"/>
            <a:ext cx="8355016" cy="7641839"/>
            <a:chOff x="9830050" y="2501083"/>
            <a:chExt cx="8355016" cy="7641839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3AA7DD08-D143-3184-0BFC-7DF08C3360F9}"/>
                </a:ext>
              </a:extLst>
            </p:cNvPr>
            <p:cNvGrpSpPr/>
            <p:nvPr/>
          </p:nvGrpSpPr>
          <p:grpSpPr>
            <a:xfrm>
              <a:off x="9830050" y="2501083"/>
              <a:ext cx="8296886" cy="7571339"/>
              <a:chOff x="363464" y="2480879"/>
              <a:chExt cx="8706548" cy="7213609"/>
            </a:xfrm>
          </p:grpSpPr>
          <p:sp>
            <p:nvSpPr>
              <p:cNvPr id="15" name="สี่เหลี่ยมผืนผ้า: มุมมน 14">
                <a:extLst>
                  <a:ext uri="{FF2B5EF4-FFF2-40B4-BE49-F238E27FC236}">
                    <a16:creationId xmlns:a16="http://schemas.microsoft.com/office/drawing/2014/main" id="{9A9A1DE7-5B13-84D3-662F-EE699C529904}"/>
                  </a:ext>
                </a:extLst>
              </p:cNvPr>
              <p:cNvSpPr/>
              <p:nvPr/>
            </p:nvSpPr>
            <p:spPr>
              <a:xfrm>
                <a:off x="553849" y="2862985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/>
              </a:p>
            </p:txBody>
          </p:sp>
          <p:sp>
            <p:nvSpPr>
              <p:cNvPr id="22" name="สี่เหลี่ยมผืนผ้า: มุมมน 21">
                <a:extLst>
                  <a:ext uri="{FF2B5EF4-FFF2-40B4-BE49-F238E27FC236}">
                    <a16:creationId xmlns:a16="http://schemas.microsoft.com/office/drawing/2014/main" id="{166EDECF-8BFA-829E-4437-DABE75C0D380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24" name="Group 2">
              <a:extLst>
                <a:ext uri="{FF2B5EF4-FFF2-40B4-BE49-F238E27FC236}">
                  <a16:creationId xmlns:a16="http://schemas.microsoft.com/office/drawing/2014/main" id="{777C13FF-5A7D-DA88-56E0-772AB998ACA0}"/>
                </a:ext>
              </a:extLst>
            </p:cNvPr>
            <p:cNvGrpSpPr/>
            <p:nvPr/>
          </p:nvGrpSpPr>
          <p:grpSpPr>
            <a:xfrm>
              <a:off x="10250445" y="2879425"/>
              <a:ext cx="1073311" cy="282875"/>
              <a:chOff x="870920" y="171457"/>
              <a:chExt cx="1936995" cy="955782"/>
            </a:xfrm>
          </p:grpSpPr>
          <p:grpSp>
            <p:nvGrpSpPr>
              <p:cNvPr id="25" name="Group 6">
                <a:extLst>
                  <a:ext uri="{FF2B5EF4-FFF2-40B4-BE49-F238E27FC236}">
                    <a16:creationId xmlns:a16="http://schemas.microsoft.com/office/drawing/2014/main" id="{883E7FA8-29E3-AB45-34CD-8F396E0F64A8}"/>
                  </a:ext>
                </a:extLst>
              </p:cNvPr>
              <p:cNvGrpSpPr/>
              <p:nvPr/>
            </p:nvGrpSpPr>
            <p:grpSpPr>
              <a:xfrm rot="-10800000">
                <a:off x="2332781" y="171457"/>
                <a:ext cx="475134" cy="955775"/>
                <a:chOff x="-24799725" y="-7341280"/>
                <a:chExt cx="10414432" cy="20949553"/>
              </a:xfrm>
            </p:grpSpPr>
            <p:sp>
              <p:nvSpPr>
                <p:cNvPr id="41" name="Freeform 7">
                  <a:extLst>
                    <a:ext uri="{FF2B5EF4-FFF2-40B4-BE49-F238E27FC236}">
                      <a16:creationId xmlns:a16="http://schemas.microsoft.com/office/drawing/2014/main" id="{A44E2199-169B-B1E2-5117-36B6BCB70FE7}"/>
                    </a:ext>
                  </a:extLst>
                </p:cNvPr>
                <p:cNvSpPr/>
                <p:nvPr/>
              </p:nvSpPr>
              <p:spPr>
                <a:xfrm>
                  <a:off x="-24799725" y="-7341280"/>
                  <a:ext cx="10414432" cy="2094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26" name="Group 8">
                <a:extLst>
                  <a:ext uri="{FF2B5EF4-FFF2-40B4-BE49-F238E27FC236}">
                    <a16:creationId xmlns:a16="http://schemas.microsoft.com/office/drawing/2014/main" id="{185AEA10-2AC6-CC94-12F4-598EAA2B5398}"/>
                  </a:ext>
                </a:extLst>
              </p:cNvPr>
              <p:cNvGrpSpPr/>
              <p:nvPr/>
            </p:nvGrpSpPr>
            <p:grpSpPr>
              <a:xfrm rot="-10800000">
                <a:off x="1601850" y="203245"/>
                <a:ext cx="475135" cy="923988"/>
                <a:chOff x="-16380931" y="-7341236"/>
                <a:chExt cx="10414437" cy="20252817"/>
              </a:xfrm>
            </p:grpSpPr>
            <p:sp>
              <p:nvSpPr>
                <p:cNvPr id="40" name="Freeform 9">
                  <a:extLst>
                    <a:ext uri="{FF2B5EF4-FFF2-40B4-BE49-F238E27FC236}">
                      <a16:creationId xmlns:a16="http://schemas.microsoft.com/office/drawing/2014/main" id="{F9C2851B-D754-76A1-DE7A-F4C18E2C9403}"/>
                    </a:ext>
                  </a:extLst>
                </p:cNvPr>
                <p:cNvSpPr/>
                <p:nvPr/>
              </p:nvSpPr>
              <p:spPr>
                <a:xfrm>
                  <a:off x="-16380931" y="-7341236"/>
                  <a:ext cx="10414437" cy="2025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28" name="Group 10">
                <a:extLst>
                  <a:ext uri="{FF2B5EF4-FFF2-40B4-BE49-F238E27FC236}">
                    <a16:creationId xmlns:a16="http://schemas.microsoft.com/office/drawing/2014/main" id="{FBB4BB48-D4BE-6090-C59D-D473B9E76628}"/>
                  </a:ext>
                </a:extLst>
              </p:cNvPr>
              <p:cNvGrpSpPr/>
              <p:nvPr/>
            </p:nvGrpSpPr>
            <p:grpSpPr>
              <a:xfrm rot="-10800000">
                <a:off x="870920" y="203247"/>
                <a:ext cx="474196" cy="923992"/>
                <a:chOff x="-7941476" y="-7341402"/>
                <a:chExt cx="10393850" cy="20252904"/>
              </a:xfrm>
            </p:grpSpPr>
            <p:sp>
              <p:nvSpPr>
                <p:cNvPr id="29" name="Freeform 11">
                  <a:extLst>
                    <a:ext uri="{FF2B5EF4-FFF2-40B4-BE49-F238E27FC236}">
                      <a16:creationId xmlns:a16="http://schemas.microsoft.com/office/drawing/2014/main" id="{54C79B7F-1F15-8CD2-8A1D-40383EC33743}"/>
                    </a:ext>
                  </a:extLst>
                </p:cNvPr>
                <p:cNvSpPr/>
                <p:nvPr/>
              </p:nvSpPr>
              <p:spPr>
                <a:xfrm>
                  <a:off x="-7941476" y="-7341402"/>
                  <a:ext cx="10393850" cy="20252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E5A37015-8B34-DF24-2FE6-C3CCCE4CD765}"/>
                </a:ext>
              </a:extLst>
            </p:cNvPr>
            <p:cNvSpPr txBox="1"/>
            <p:nvPr/>
          </p:nvSpPr>
          <p:spPr>
            <a:xfrm>
              <a:off x="9918178" y="3450817"/>
              <a:ext cx="7658629" cy="5078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 rtl="0">
                <a:spcBef>
                  <a:spcPts val="0"/>
                </a:spcBef>
                <a:spcAft>
                  <a:spcPts val="500"/>
                </a:spcAft>
              </a:pP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2) เทคโนโลยีเป็นการประยุกต์ใช้ความรู้ทางวิทยาศาสตร์ และก่อให้เกิดประโยชน์ ในทางปฏิบัติแก่มนุษย์ กล่าวคือ เทคโนโลยีเป็นการนําเอาความรู้ทางวิทยาศาสตร์ มาใช้ในการประดิษฐ์สิ่งของต่าง ๆ ให้เกิดประโยชน์สูงสุด </a:t>
              </a:r>
              <a:endParaRPr lang="th-TH" sz="5400" b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48" name="รูปภาพ 47">
              <a:extLst>
                <a:ext uri="{FF2B5EF4-FFF2-40B4-BE49-F238E27FC236}">
                  <a16:creationId xmlns:a16="http://schemas.microsoft.com/office/drawing/2014/main" id="{E36BD4E9-38DE-0055-2875-E638855D5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17000" y="8374856"/>
              <a:ext cx="1768066" cy="1768066"/>
            </a:xfrm>
            <a:prstGeom prst="rect">
              <a:avLst/>
            </a:prstGeom>
          </p:spPr>
        </p:pic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5552742F-84BB-87A3-DB08-485A49370C09}"/>
              </a:ext>
            </a:extLst>
          </p:cNvPr>
          <p:cNvGrpSpPr/>
          <p:nvPr/>
        </p:nvGrpSpPr>
        <p:grpSpPr>
          <a:xfrm>
            <a:off x="221923" y="2566652"/>
            <a:ext cx="9303077" cy="7476483"/>
            <a:chOff x="221923" y="2566652"/>
            <a:chExt cx="9303077" cy="7476483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A6558826-D24E-DFA6-6180-5E867EF375F0}"/>
                </a:ext>
              </a:extLst>
            </p:cNvPr>
            <p:cNvGrpSpPr/>
            <p:nvPr/>
          </p:nvGrpSpPr>
          <p:grpSpPr>
            <a:xfrm>
              <a:off x="221923" y="2566652"/>
              <a:ext cx="9303077" cy="7476483"/>
              <a:chOff x="363464" y="2480879"/>
              <a:chExt cx="8678996" cy="7184202"/>
            </a:xfrm>
          </p:grpSpPr>
          <p:sp>
            <p:nvSpPr>
              <p:cNvPr id="8" name="สี่เหลี่ยมผืนผ้า: มุมมน 7">
                <a:extLst>
                  <a:ext uri="{FF2B5EF4-FFF2-40B4-BE49-F238E27FC236}">
                    <a16:creationId xmlns:a16="http://schemas.microsoft.com/office/drawing/2014/main" id="{729C7502-8A45-68EE-0A9C-33F9E1A267C3}"/>
                  </a:ext>
                </a:extLst>
              </p:cNvPr>
              <p:cNvSpPr/>
              <p:nvPr/>
            </p:nvSpPr>
            <p:spPr>
              <a:xfrm>
                <a:off x="526297" y="2833578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/>
              </a:p>
            </p:txBody>
          </p:sp>
          <p:sp>
            <p:nvSpPr>
              <p:cNvPr id="9" name="สี่เหลี่ยมผืนผ้า: มุมมน 8">
                <a:extLst>
                  <a:ext uri="{FF2B5EF4-FFF2-40B4-BE49-F238E27FC236}">
                    <a16:creationId xmlns:a16="http://schemas.microsoft.com/office/drawing/2014/main" id="{5B3487A7-7154-3092-8D35-D8B4FC359585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5F994162-9394-9F4B-7092-7151A40CEC14}"/>
                </a:ext>
              </a:extLst>
            </p:cNvPr>
            <p:cNvSpPr txBox="1"/>
            <p:nvPr/>
          </p:nvSpPr>
          <p:spPr>
            <a:xfrm>
              <a:off x="387419" y="3332098"/>
              <a:ext cx="8916705" cy="5909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 rtl="0">
                <a:spcBef>
                  <a:spcPts val="0"/>
                </a:spcBef>
                <a:spcAft>
                  <a:spcPts val="500"/>
                </a:spcAft>
              </a:pP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1) เทคโนโลยีเกิดจากพื้นฐานทางวิทยาศาสตร์เกิดจากการศึกษาค้นคว้าทฤษฎีทางวิทยาศาสตร์อย่างต่อเนื่อง</a:t>
              </a:r>
              <a:r>
                <a:rPr lang="th-TH" sz="5400" b="1" i="0" u="none" strike="noStrike" dirty="0" err="1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การพัฒนาเทคโนโลยีเจริญก้าวหน้าควบคู่ไปกับวิทยาศาสตร์ ความรู้ทางวิทยาศาสตร์เป็นความรู้ที่เกิดจาก การสังเกตปรากฏการณ์ทางธรรมชาติ คือการพยายามที่จะอธิบายว่าทําไมจึงเกิดสิ่งนั้น</a:t>
              </a:r>
              <a:endParaRPr lang="th-TH" sz="5400" b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F5DC6936-E25C-7C21-DAA8-BB0CFD6D8C88}"/>
                </a:ext>
              </a:extLst>
            </p:cNvPr>
            <p:cNvGrpSpPr/>
            <p:nvPr/>
          </p:nvGrpSpPr>
          <p:grpSpPr>
            <a:xfrm>
              <a:off x="650039" y="2830207"/>
              <a:ext cx="1073311" cy="282875"/>
              <a:chOff x="870920" y="171457"/>
              <a:chExt cx="1936995" cy="955782"/>
            </a:xfrm>
          </p:grpSpPr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F15D71B0-62E4-AC4F-C98C-08D937D37BCD}"/>
                  </a:ext>
                </a:extLst>
              </p:cNvPr>
              <p:cNvGrpSpPr/>
              <p:nvPr/>
            </p:nvGrpSpPr>
            <p:grpSpPr>
              <a:xfrm rot="-10800000">
                <a:off x="2332781" y="171457"/>
                <a:ext cx="475134" cy="955775"/>
                <a:chOff x="-24799725" y="-7341280"/>
                <a:chExt cx="10414432" cy="20949553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DC8993DA-9618-441A-D9FC-BF6F1A9DF394}"/>
                    </a:ext>
                  </a:extLst>
                </p:cNvPr>
                <p:cNvSpPr/>
                <p:nvPr/>
              </p:nvSpPr>
              <p:spPr>
                <a:xfrm>
                  <a:off x="-24799725" y="-7341280"/>
                  <a:ext cx="10414432" cy="2094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4" name="Group 8">
                <a:extLst>
                  <a:ext uri="{FF2B5EF4-FFF2-40B4-BE49-F238E27FC236}">
                    <a16:creationId xmlns:a16="http://schemas.microsoft.com/office/drawing/2014/main" id="{377232A0-698C-973B-45F7-B85476D95B99}"/>
                  </a:ext>
                </a:extLst>
              </p:cNvPr>
              <p:cNvGrpSpPr/>
              <p:nvPr/>
            </p:nvGrpSpPr>
            <p:grpSpPr>
              <a:xfrm rot="-10800000">
                <a:off x="1601850" y="203245"/>
                <a:ext cx="475135" cy="923988"/>
                <a:chOff x="-16380931" y="-7341236"/>
                <a:chExt cx="10414437" cy="20252817"/>
              </a:xfrm>
            </p:grpSpPr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E620A580-CF2A-2661-5820-8BF4D729BEB7}"/>
                    </a:ext>
                  </a:extLst>
                </p:cNvPr>
                <p:cNvSpPr/>
                <p:nvPr/>
              </p:nvSpPr>
              <p:spPr>
                <a:xfrm>
                  <a:off x="-16380931" y="-7341236"/>
                  <a:ext cx="10414437" cy="2025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5" name="Group 10">
                <a:extLst>
                  <a:ext uri="{FF2B5EF4-FFF2-40B4-BE49-F238E27FC236}">
                    <a16:creationId xmlns:a16="http://schemas.microsoft.com/office/drawing/2014/main" id="{2F1BE2EC-2818-143E-FF08-374DC441F117}"/>
                  </a:ext>
                </a:extLst>
              </p:cNvPr>
              <p:cNvGrpSpPr/>
              <p:nvPr/>
            </p:nvGrpSpPr>
            <p:grpSpPr>
              <a:xfrm rot="-10800000">
                <a:off x="870920" y="203247"/>
                <a:ext cx="474196" cy="923992"/>
                <a:chOff x="-7941476" y="-7341402"/>
                <a:chExt cx="10393850" cy="20252904"/>
              </a:xfrm>
            </p:grpSpPr>
            <p:sp>
              <p:nvSpPr>
                <p:cNvPr id="36" name="Freeform 11">
                  <a:extLst>
                    <a:ext uri="{FF2B5EF4-FFF2-40B4-BE49-F238E27FC236}">
                      <a16:creationId xmlns:a16="http://schemas.microsoft.com/office/drawing/2014/main" id="{C8906899-F35A-0AA5-56F9-F130BE5D116E}"/>
                    </a:ext>
                  </a:extLst>
                </p:cNvPr>
                <p:cNvSpPr/>
                <p:nvPr/>
              </p:nvSpPr>
              <p:spPr>
                <a:xfrm>
                  <a:off x="-7941476" y="-7341402"/>
                  <a:ext cx="10393850" cy="20252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E332BB1-EDCF-FC90-A79C-65057465E2F0}"/>
                </a:ext>
              </a:extLst>
            </p:cNvPr>
            <p:cNvSpPr/>
            <p:nvPr/>
          </p:nvSpPr>
          <p:spPr>
            <a:xfrm>
              <a:off x="8058801" y="9057527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เครื่องหมายบวก 2">
              <a:extLst>
                <a:ext uri="{FF2B5EF4-FFF2-40B4-BE49-F238E27FC236}">
                  <a16:creationId xmlns:a16="http://schemas.microsoft.com/office/drawing/2014/main" id="{67FBE7BB-2F55-6EE1-2E6F-64828F5B5B62}"/>
                </a:ext>
              </a:extLst>
            </p:cNvPr>
            <p:cNvSpPr/>
            <p:nvPr/>
          </p:nvSpPr>
          <p:spPr>
            <a:xfrm>
              <a:off x="7226037" y="8925466"/>
              <a:ext cx="680364" cy="680364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164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6BC7A-AEBD-ACA3-142E-BDFDFAEF6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E8B4830D-32D9-95C7-4364-7B3752BA1D2D}"/>
              </a:ext>
            </a:extLst>
          </p:cNvPr>
          <p:cNvGrpSpPr/>
          <p:nvPr/>
        </p:nvGrpSpPr>
        <p:grpSpPr>
          <a:xfrm>
            <a:off x="374821" y="5624972"/>
            <a:ext cx="8167932" cy="4395328"/>
            <a:chOff x="374821" y="5624972"/>
            <a:chExt cx="8167932" cy="4395328"/>
          </a:xfrm>
        </p:grpSpPr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23EBF73B-88E9-BF29-056F-C55AFAB06A9B}"/>
                </a:ext>
              </a:extLst>
            </p:cNvPr>
            <p:cNvGrpSpPr/>
            <p:nvPr/>
          </p:nvGrpSpPr>
          <p:grpSpPr>
            <a:xfrm>
              <a:off x="374821" y="5624972"/>
              <a:ext cx="8167932" cy="4395328"/>
              <a:chOff x="363464" y="2480879"/>
              <a:chExt cx="8678996" cy="7184202"/>
            </a:xfrm>
          </p:grpSpPr>
          <p:sp>
            <p:nvSpPr>
              <p:cNvPr id="13" name="สี่เหลี่ยมผืนผ้า: มุมมน 12">
                <a:extLst>
                  <a:ext uri="{FF2B5EF4-FFF2-40B4-BE49-F238E27FC236}">
                    <a16:creationId xmlns:a16="http://schemas.microsoft.com/office/drawing/2014/main" id="{FC449E5B-8C2C-7382-796C-6D6863DF5B01}"/>
                  </a:ext>
                </a:extLst>
              </p:cNvPr>
              <p:cNvSpPr/>
              <p:nvPr/>
            </p:nvSpPr>
            <p:spPr>
              <a:xfrm>
                <a:off x="526297" y="2833578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/>
              </a:p>
            </p:txBody>
          </p:sp>
          <p:sp>
            <p:nvSpPr>
              <p:cNvPr id="16" name="สี่เหลี่ยมผืนผ้า: มุมมน 15">
                <a:extLst>
                  <a:ext uri="{FF2B5EF4-FFF2-40B4-BE49-F238E27FC236}">
                    <a16:creationId xmlns:a16="http://schemas.microsoft.com/office/drawing/2014/main" id="{D6134F94-3C9B-1C8B-DD32-8F2FA4F3C495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382109AD-3DF0-8684-BA6C-743D2FAAD1FE}"/>
                </a:ext>
              </a:extLst>
            </p:cNvPr>
            <p:cNvSpPr txBox="1"/>
            <p:nvPr/>
          </p:nvSpPr>
          <p:spPr>
            <a:xfrm>
              <a:off x="641685" y="6619064"/>
              <a:ext cx="7511715" cy="2362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 rtl="0">
                <a:lnSpc>
                  <a:spcPts val="59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th-TH" sz="54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4) เทคโนโลยีสมัยใหม่เกิดขึ้นโดยมีความรู้ทางวิทยาศาสตร์เป็นฐานรองรับบทบาทของ เทคโนโลยีต่อการพัฒนา</a:t>
              </a:r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E7B096C9-6CBC-BFCA-FE67-2A4F34E65D94}"/>
              </a:ext>
            </a:extLst>
          </p:cNvPr>
          <p:cNvSpPr/>
          <p:nvPr/>
        </p:nvSpPr>
        <p:spPr>
          <a:xfrm rot="5400000" flipH="1" flipV="1">
            <a:off x="15747660" y="-68325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BF7CF9C-DAA6-10B5-0A6C-2E3002E6717E}"/>
              </a:ext>
            </a:extLst>
          </p:cNvPr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F7981D3-2CA4-B6D8-776E-306B15488044}"/>
              </a:ext>
            </a:extLst>
          </p:cNvPr>
          <p:cNvSpPr/>
          <p:nvPr/>
        </p:nvSpPr>
        <p:spPr>
          <a:xfrm>
            <a:off x="626593" y="190500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D4FF61BF-ED1D-CBC5-E2EA-6C72B956C210}"/>
              </a:ext>
            </a:extLst>
          </p:cNvPr>
          <p:cNvGrpSpPr/>
          <p:nvPr/>
        </p:nvGrpSpPr>
        <p:grpSpPr>
          <a:xfrm>
            <a:off x="374820" y="800100"/>
            <a:ext cx="8167933" cy="4501044"/>
            <a:chOff x="374820" y="800100"/>
            <a:chExt cx="8167933" cy="4501044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903FB8B1-D0BF-55A8-FF13-6DFB37ED7C0A}"/>
                </a:ext>
              </a:extLst>
            </p:cNvPr>
            <p:cNvGrpSpPr/>
            <p:nvPr/>
          </p:nvGrpSpPr>
          <p:grpSpPr>
            <a:xfrm>
              <a:off x="374820" y="800100"/>
              <a:ext cx="8167933" cy="4501044"/>
              <a:chOff x="363464" y="2480879"/>
              <a:chExt cx="8678996" cy="7184202"/>
            </a:xfrm>
          </p:grpSpPr>
          <p:sp>
            <p:nvSpPr>
              <p:cNvPr id="8" name="สี่เหลี่ยมผืนผ้า: มุมมน 7">
                <a:extLst>
                  <a:ext uri="{FF2B5EF4-FFF2-40B4-BE49-F238E27FC236}">
                    <a16:creationId xmlns:a16="http://schemas.microsoft.com/office/drawing/2014/main" id="{C7CF029B-2AF9-D474-8E5F-DBB14A2CF50A}"/>
                  </a:ext>
                </a:extLst>
              </p:cNvPr>
              <p:cNvSpPr/>
              <p:nvPr/>
            </p:nvSpPr>
            <p:spPr>
              <a:xfrm>
                <a:off x="526297" y="2833578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/>
              </a:p>
            </p:txBody>
          </p:sp>
          <p:sp>
            <p:nvSpPr>
              <p:cNvPr id="9" name="สี่เหลี่ยมผืนผ้า: มุมมน 8">
                <a:extLst>
                  <a:ext uri="{FF2B5EF4-FFF2-40B4-BE49-F238E27FC236}">
                    <a16:creationId xmlns:a16="http://schemas.microsoft.com/office/drawing/2014/main" id="{DF7D66A3-48C0-CB76-A277-41170031BA70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83E56590-8CC0-1E05-EBBD-0AEF9E6CC7B4}"/>
                </a:ext>
              </a:extLst>
            </p:cNvPr>
            <p:cNvSpPr txBox="1"/>
            <p:nvPr/>
          </p:nvSpPr>
          <p:spPr>
            <a:xfrm>
              <a:off x="585922" y="987440"/>
              <a:ext cx="7567478" cy="4003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 rtl="0">
                <a:lnSpc>
                  <a:spcPts val="59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th-TH" sz="45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3) เทคโนโลยีกับวิทยาศาสตร์มีข้อแตกต่างกัน คือ</a:t>
              </a:r>
            </a:p>
            <a:p>
              <a:pPr algn="thaiDist" rtl="0">
                <a:lnSpc>
                  <a:spcPts val="59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th-TH" sz="45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- เทคโนโลยีจะขึ้นอยู่กับปัจจัยทางเศรษฐกิจ</a:t>
              </a:r>
            </a:p>
            <a:p>
              <a:pPr algn="thaiDist" rtl="0">
                <a:lnSpc>
                  <a:spcPts val="59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th-TH" sz="45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- ความรู้ทางวิทยาศาสตร์เป็นสมบัติส่วนรวมของมนุษย์ทั้งหมดในโลกนี้ ซึ่งมีการเผยแพร่ อย่างเสรีโดยไม่มีการซื้อขายแต่อย่างใด</a:t>
              </a:r>
            </a:p>
          </p:txBody>
        </p:sp>
      </p:grpSp>
      <p:grpSp>
        <p:nvGrpSpPr>
          <p:cNvPr id="30" name="Group 2">
            <a:extLst>
              <a:ext uri="{FF2B5EF4-FFF2-40B4-BE49-F238E27FC236}">
                <a16:creationId xmlns:a16="http://schemas.microsoft.com/office/drawing/2014/main" id="{C50369C4-CBDC-798B-A30B-E747599059DB}"/>
              </a:ext>
            </a:extLst>
          </p:cNvPr>
          <p:cNvGrpSpPr/>
          <p:nvPr/>
        </p:nvGrpSpPr>
        <p:grpSpPr>
          <a:xfrm>
            <a:off x="10805569" y="11165454"/>
            <a:ext cx="1073311" cy="282875"/>
            <a:chOff x="870920" y="171457"/>
            <a:chExt cx="1936995" cy="955782"/>
          </a:xfrm>
        </p:grpSpPr>
        <p:grpSp>
          <p:nvGrpSpPr>
            <p:cNvPr id="33" name="Group 6">
              <a:extLst>
                <a:ext uri="{FF2B5EF4-FFF2-40B4-BE49-F238E27FC236}">
                  <a16:creationId xmlns:a16="http://schemas.microsoft.com/office/drawing/2014/main" id="{3C02D048-BC1A-56AF-F3A1-E4D648924C63}"/>
                </a:ext>
              </a:extLst>
            </p:cNvPr>
            <p:cNvGrpSpPr/>
            <p:nvPr/>
          </p:nvGrpSpPr>
          <p:grpSpPr>
            <a:xfrm rot="-10800000">
              <a:off x="2332781" y="171457"/>
              <a:ext cx="475134" cy="955775"/>
              <a:chOff x="-24799725" y="-7341280"/>
              <a:chExt cx="10414432" cy="20949553"/>
            </a:xfrm>
          </p:grpSpPr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A45AF110-3C48-3A9F-983A-CC7E109A7D8A}"/>
                  </a:ext>
                </a:extLst>
              </p:cNvPr>
              <p:cNvSpPr/>
              <p:nvPr/>
            </p:nvSpPr>
            <p:spPr>
              <a:xfrm>
                <a:off x="-24799725" y="-7341280"/>
                <a:ext cx="10414432" cy="20949553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34" name="Group 8">
              <a:extLst>
                <a:ext uri="{FF2B5EF4-FFF2-40B4-BE49-F238E27FC236}">
                  <a16:creationId xmlns:a16="http://schemas.microsoft.com/office/drawing/2014/main" id="{23D63C86-CF23-E116-1DBE-217F52FFFC8D}"/>
                </a:ext>
              </a:extLst>
            </p:cNvPr>
            <p:cNvGrpSpPr/>
            <p:nvPr/>
          </p:nvGrpSpPr>
          <p:grpSpPr>
            <a:xfrm rot="-10800000">
              <a:off x="1601850" y="203245"/>
              <a:ext cx="475135" cy="923988"/>
              <a:chOff x="-16380931" y="-7341236"/>
              <a:chExt cx="10414437" cy="20252817"/>
            </a:xfrm>
          </p:grpSpPr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F53A1E7E-3A9C-617A-7EC5-95183D79BF48}"/>
                  </a:ext>
                </a:extLst>
              </p:cNvPr>
              <p:cNvSpPr/>
              <p:nvPr/>
            </p:nvSpPr>
            <p:spPr>
              <a:xfrm>
                <a:off x="-16380931" y="-7341236"/>
                <a:ext cx="10414437" cy="2025281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D60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D1BC3B1E-FED9-E53B-3009-8A023C6A658A}"/>
                </a:ext>
              </a:extLst>
            </p:cNvPr>
            <p:cNvGrpSpPr/>
            <p:nvPr/>
          </p:nvGrpSpPr>
          <p:grpSpPr>
            <a:xfrm rot="-10800000">
              <a:off x="870920" y="203247"/>
              <a:ext cx="474196" cy="923992"/>
              <a:chOff x="-7941476" y="-7341402"/>
              <a:chExt cx="10393850" cy="20252904"/>
            </a:xfrm>
          </p:grpSpPr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E8049E63-6AAD-BC27-06A2-EB9753BDCE60}"/>
                  </a:ext>
                </a:extLst>
              </p:cNvPr>
              <p:cNvSpPr/>
              <p:nvPr/>
            </p:nvSpPr>
            <p:spPr>
              <a:xfrm>
                <a:off x="-7941476" y="-7341402"/>
                <a:ext cx="10393850" cy="2025290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ED62736F-558B-91FB-60C2-CED6ED671AF1}"/>
              </a:ext>
            </a:extLst>
          </p:cNvPr>
          <p:cNvGrpSpPr/>
          <p:nvPr/>
        </p:nvGrpSpPr>
        <p:grpSpPr>
          <a:xfrm>
            <a:off x="8839199" y="800100"/>
            <a:ext cx="9073979" cy="9220200"/>
            <a:chOff x="8839199" y="800100"/>
            <a:chExt cx="9073979" cy="9220200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73B8407F-4F3E-768B-6FF6-101E61A67910}"/>
                </a:ext>
              </a:extLst>
            </p:cNvPr>
            <p:cNvGrpSpPr/>
            <p:nvPr/>
          </p:nvGrpSpPr>
          <p:grpSpPr>
            <a:xfrm>
              <a:off x="8839199" y="800100"/>
              <a:ext cx="9073979" cy="9220200"/>
              <a:chOff x="363464" y="2480879"/>
              <a:chExt cx="8706548" cy="7213609"/>
            </a:xfrm>
          </p:grpSpPr>
          <p:sp>
            <p:nvSpPr>
              <p:cNvPr id="15" name="สี่เหลี่ยมผืนผ้า: มุมมน 14">
                <a:extLst>
                  <a:ext uri="{FF2B5EF4-FFF2-40B4-BE49-F238E27FC236}">
                    <a16:creationId xmlns:a16="http://schemas.microsoft.com/office/drawing/2014/main" id="{2745A4FB-82F5-9C15-81C8-2C4D98E724F4}"/>
                  </a:ext>
                </a:extLst>
              </p:cNvPr>
              <p:cNvSpPr/>
              <p:nvPr/>
            </p:nvSpPr>
            <p:spPr>
              <a:xfrm>
                <a:off x="553849" y="2862985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/>
              </a:p>
            </p:txBody>
          </p:sp>
          <p:sp>
            <p:nvSpPr>
              <p:cNvPr id="22" name="สี่เหลี่ยมผืนผ้า: มุมมน 21">
                <a:extLst>
                  <a:ext uri="{FF2B5EF4-FFF2-40B4-BE49-F238E27FC236}">
                    <a16:creationId xmlns:a16="http://schemas.microsoft.com/office/drawing/2014/main" id="{7C4CDEDA-C9A5-FC8A-B3A0-C0BF37120C1F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516163" cy="7049378"/>
              </a:xfrm>
              <a:prstGeom prst="roundRect">
                <a:avLst>
                  <a:gd name="adj" fmla="val 11397"/>
                </a:avLst>
              </a:prstGeom>
              <a:solidFill>
                <a:srgbClr val="FFF8F3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sp>
          <p:nvSpPr>
            <p:cNvPr id="47" name="กล่องข้อความ 46">
              <a:extLst>
                <a:ext uri="{FF2B5EF4-FFF2-40B4-BE49-F238E27FC236}">
                  <a16:creationId xmlns:a16="http://schemas.microsoft.com/office/drawing/2014/main" id="{3FE0C899-2CB2-D59C-884E-3691A6A9C76A}"/>
                </a:ext>
              </a:extLst>
            </p:cNvPr>
            <p:cNvSpPr txBox="1"/>
            <p:nvPr/>
          </p:nvSpPr>
          <p:spPr>
            <a:xfrm>
              <a:off x="9105793" y="2005191"/>
              <a:ext cx="8496407" cy="6186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 rtl="0">
                <a:spcBef>
                  <a:spcPts val="0"/>
                </a:spcBef>
                <a:spcAft>
                  <a:spcPts val="500"/>
                </a:spcAft>
              </a:pPr>
              <a:r>
                <a:rPr lang="th-TH" sz="66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5) ประเทศไทยได้ให้ความสําคัญของวิทยาศาสตร์และเทคโนโลยีมาอย่างต่อเนื่อง เช่น</a:t>
              </a:r>
              <a:r>
                <a:rPr lang="en-US" sz="66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th-TH" sz="66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การออ</a:t>
              </a:r>
              <a:r>
                <a:rPr lang="th-TH" sz="66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</a:t>
              </a:r>
              <a:r>
                <a:rPr lang="th-TH" sz="6600" b="1" i="0" u="none" strike="noStrike" dirty="0"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พระราชบัญญัติเกี่ยวกับเทคโนโลยี การพัฒนาหลักสูตรการเรียนการสอนตามพระราช บัญญัติการศึกษาของไทย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0A6A868B-F613-ED75-0BD8-E50F505DD9E2}"/>
              </a:ext>
            </a:extLst>
          </p:cNvPr>
          <p:cNvGrpSpPr/>
          <p:nvPr/>
        </p:nvGrpSpPr>
        <p:grpSpPr>
          <a:xfrm>
            <a:off x="16868917" y="9362416"/>
            <a:ext cx="1235488" cy="680364"/>
            <a:chOff x="7226037" y="8925466"/>
            <a:chExt cx="1235488" cy="68036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4E321B9-C1E7-3C61-1F61-9DE0B941E535}"/>
                </a:ext>
              </a:extLst>
            </p:cNvPr>
            <p:cNvSpPr/>
            <p:nvPr/>
          </p:nvSpPr>
          <p:spPr>
            <a:xfrm>
              <a:off x="8058801" y="9057527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เครื่องหมายบวก 2">
              <a:extLst>
                <a:ext uri="{FF2B5EF4-FFF2-40B4-BE49-F238E27FC236}">
                  <a16:creationId xmlns:a16="http://schemas.microsoft.com/office/drawing/2014/main" id="{5E1B861F-5C1E-168A-52DF-869E9C17D75B}"/>
                </a:ext>
              </a:extLst>
            </p:cNvPr>
            <p:cNvSpPr/>
            <p:nvPr/>
          </p:nvSpPr>
          <p:spPr>
            <a:xfrm>
              <a:off x="7226037" y="8925466"/>
              <a:ext cx="680364" cy="680364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AF060BC3-C0BE-0EBF-D8A2-7CA77E1760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898" y="369197"/>
            <a:ext cx="1405546" cy="1405546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5834EC8-F0DA-934E-F19C-7CBB0F5AE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321922">
            <a:off x="325559" y="5199431"/>
            <a:ext cx="1405546" cy="1405546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0EC09B80-F0B2-8E3E-18C4-A97F9D353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951483">
            <a:off x="16886993" y="7966267"/>
            <a:ext cx="1209543" cy="1209543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CAFC75FE-8890-532A-2487-A4EE6981DD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6392" y="857081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26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49A3-437B-1508-4B7D-67BCF4F32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76AA43-6A54-B445-E359-0E8D816ABCC6}"/>
              </a:ext>
            </a:extLst>
          </p:cNvPr>
          <p:cNvSpPr/>
          <p:nvPr/>
        </p:nvSpPr>
        <p:spPr>
          <a:xfrm rot="16200000" flipH="1" flipV="1">
            <a:off x="-73492" y="769346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9B60EA2-7BE3-8788-9A69-E37EA3F91295}"/>
              </a:ext>
            </a:extLst>
          </p:cNvPr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C3EB17D-BD04-D732-698E-31E81AC9F99C}"/>
              </a:ext>
            </a:extLst>
          </p:cNvPr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E2D26ABD-E432-F004-04AC-9195EC788800}"/>
              </a:ext>
            </a:extLst>
          </p:cNvPr>
          <p:cNvSpPr/>
          <p:nvPr/>
        </p:nvSpPr>
        <p:spPr>
          <a:xfrm>
            <a:off x="136339" y="294698"/>
            <a:ext cx="13156815" cy="175806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B1C5F9E-8D13-96DE-E6B2-1AAFCCC7FD6D}"/>
              </a:ext>
            </a:extLst>
          </p:cNvPr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255C164-12D6-7D8D-62F2-818792A378A0}"/>
              </a:ext>
            </a:extLst>
          </p:cNvPr>
          <p:cNvSpPr/>
          <p:nvPr/>
        </p:nvSpPr>
        <p:spPr>
          <a:xfrm>
            <a:off x="16567938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B3F9B37-6191-EEBC-AD13-2B30DB66600D}"/>
              </a:ext>
            </a:extLst>
          </p:cNvPr>
          <p:cNvSpPr/>
          <p:nvPr/>
        </p:nvSpPr>
        <p:spPr>
          <a:xfrm>
            <a:off x="14917561" y="32803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5DD74B6-457F-786A-2D3A-ED5ABF5FB10C}"/>
              </a:ext>
            </a:extLst>
          </p:cNvPr>
          <p:cNvSpPr txBox="1"/>
          <p:nvPr/>
        </p:nvSpPr>
        <p:spPr>
          <a:xfrm>
            <a:off x="-304800" y="825473"/>
            <a:ext cx="13857533" cy="1063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9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ลักษณะของเทคโนโลยีที่เกี่ยวกับวิทยาศาสตร์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21A2852E-998E-1738-F747-17D855E29A63}"/>
              </a:ext>
            </a:extLst>
          </p:cNvPr>
          <p:cNvSpPr/>
          <p:nvPr/>
        </p:nvSpPr>
        <p:spPr>
          <a:xfrm>
            <a:off x="136577" y="9706623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7349C609-3EEE-F272-5429-000D672D5BB9}"/>
              </a:ext>
            </a:extLst>
          </p:cNvPr>
          <p:cNvGrpSpPr/>
          <p:nvPr/>
        </p:nvGrpSpPr>
        <p:grpSpPr>
          <a:xfrm>
            <a:off x="-86199" y="2628900"/>
            <a:ext cx="10754199" cy="6960787"/>
            <a:chOff x="-86199" y="2628900"/>
            <a:chExt cx="10754199" cy="6960787"/>
          </a:xfrm>
        </p:grpSpPr>
        <p:sp>
          <p:nvSpPr>
            <p:cNvPr id="9" name="สี่เหลี่ยมผืนผ้า: มุมมน 8">
              <a:extLst>
                <a:ext uri="{FF2B5EF4-FFF2-40B4-BE49-F238E27FC236}">
                  <a16:creationId xmlns:a16="http://schemas.microsoft.com/office/drawing/2014/main" id="{8037B350-F2D0-2A77-4157-46110EEF5998}"/>
                </a:ext>
              </a:extLst>
            </p:cNvPr>
            <p:cNvSpPr/>
            <p:nvPr/>
          </p:nvSpPr>
          <p:spPr>
            <a:xfrm>
              <a:off x="1323198" y="2932338"/>
              <a:ext cx="9344802" cy="6657349"/>
            </a:xfrm>
            <a:prstGeom prst="roundRect">
              <a:avLst>
                <a:gd name="adj" fmla="val 14067"/>
              </a:avLst>
            </a:prstGeom>
            <a:solidFill>
              <a:schemeClr val="bg1"/>
            </a:solidFill>
            <a:ln w="76200">
              <a:solidFill>
                <a:srgbClr val="F7C84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วงรี 9">
              <a:extLst>
                <a:ext uri="{FF2B5EF4-FFF2-40B4-BE49-F238E27FC236}">
                  <a16:creationId xmlns:a16="http://schemas.microsoft.com/office/drawing/2014/main" id="{671ABC1F-26DC-DE3A-8361-5DE545C181FA}"/>
                </a:ext>
              </a:extLst>
            </p:cNvPr>
            <p:cNvSpPr/>
            <p:nvPr/>
          </p:nvSpPr>
          <p:spPr>
            <a:xfrm>
              <a:off x="762000" y="2628900"/>
              <a:ext cx="1934443" cy="1934443"/>
            </a:xfrm>
            <a:prstGeom prst="ellipse">
              <a:avLst/>
            </a:prstGeom>
            <a:solidFill>
              <a:srgbClr val="F7C8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กล่องข้อความ 21">
              <a:extLst>
                <a:ext uri="{FF2B5EF4-FFF2-40B4-BE49-F238E27FC236}">
                  <a16:creationId xmlns:a16="http://schemas.microsoft.com/office/drawing/2014/main" id="{AD22C4CF-F77A-06ED-E64E-9E3DB5B43473}"/>
                </a:ext>
              </a:extLst>
            </p:cNvPr>
            <p:cNvSpPr txBox="1"/>
            <p:nvPr/>
          </p:nvSpPr>
          <p:spPr>
            <a:xfrm flipH="1">
              <a:off x="-86199" y="3581418"/>
              <a:ext cx="3772273" cy="1521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6900"/>
                </a:lnSpc>
              </a:pPr>
              <a:r>
                <a:rPr lang="en-US" sz="199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01</a:t>
              </a:r>
            </a:p>
          </p:txBody>
        </p:sp>
        <p:sp>
          <p:nvSpPr>
            <p:cNvPr id="27" name="กล่องข้อความ 26">
              <a:extLst>
                <a:ext uri="{FF2B5EF4-FFF2-40B4-BE49-F238E27FC236}">
                  <a16:creationId xmlns:a16="http://schemas.microsoft.com/office/drawing/2014/main" id="{2AC6A896-7B57-C4F3-0501-59AB1E8DECED}"/>
                </a:ext>
              </a:extLst>
            </p:cNvPr>
            <p:cNvSpPr txBox="1"/>
            <p:nvPr/>
          </p:nvSpPr>
          <p:spPr>
            <a:xfrm>
              <a:off x="1822080" y="3266982"/>
              <a:ext cx="8347038" cy="6186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66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        เครื่องมือ เครื่องจักร อุปกรณ์ต่าง ๆ ที่เป็นเทคโนโลยีเพื่อ</a:t>
              </a:r>
              <a:r>
                <a:rPr lang="th-TH" sz="66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อํานว</a:t>
              </a:r>
              <a:r>
                <a:rPr lang="th-TH" sz="66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ยความสะดวกในการประกอบการงานอาชีพหรือการ</a:t>
              </a:r>
              <a:r>
                <a:rPr lang="th-TH" sz="66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ดําเนินชีวิต</a:t>
              </a:r>
              <a:r>
                <a:rPr lang="th-TH" sz="66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ของมนุษย์ เช่น เครื่องมือ เครื่องจักร ด้านการศึกษาด้านการแพทย์ เป็นต้น</a:t>
              </a:r>
              <a:endPara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66FA6879-36D9-134C-2404-E12FF8AD6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0176" y="2558651"/>
            <a:ext cx="3657053" cy="3657053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934B9F6C-825C-5F76-DEEA-EC995A3A9E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66529" y="5625838"/>
            <a:ext cx="3648882" cy="3648882"/>
          </a:xfrm>
          <a:prstGeom prst="rect">
            <a:avLst/>
          </a:prstGeom>
        </p:spPr>
      </p:pic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418CEB2D-FC15-05DB-59E4-4E76D6806048}"/>
              </a:ext>
            </a:extLst>
          </p:cNvPr>
          <p:cNvGrpSpPr/>
          <p:nvPr/>
        </p:nvGrpSpPr>
        <p:grpSpPr>
          <a:xfrm>
            <a:off x="15116184" y="2449487"/>
            <a:ext cx="2431910" cy="2514582"/>
            <a:chOff x="7115957" y="8948707"/>
            <a:chExt cx="1490377" cy="1511424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8E812A35-C306-D1FC-85DB-F478D6794C86}"/>
                </a:ext>
              </a:extLst>
            </p:cNvPr>
            <p:cNvSpPr/>
            <p:nvPr/>
          </p:nvSpPr>
          <p:spPr>
            <a:xfrm>
              <a:off x="7720335" y="9574132"/>
              <a:ext cx="885999" cy="885999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เครื่องหมายบวก 46">
              <a:extLst>
                <a:ext uri="{FF2B5EF4-FFF2-40B4-BE49-F238E27FC236}">
                  <a16:creationId xmlns:a16="http://schemas.microsoft.com/office/drawing/2014/main" id="{F392DC66-F52C-6071-2CB4-B5A37EB4ADC2}"/>
                </a:ext>
              </a:extLst>
            </p:cNvPr>
            <p:cNvSpPr/>
            <p:nvPr/>
          </p:nvSpPr>
          <p:spPr>
            <a:xfrm>
              <a:off x="7115957" y="8948707"/>
              <a:ext cx="680364" cy="680364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99F24A60-CC1C-24CB-28B0-2E2496086304}"/>
              </a:ext>
            </a:extLst>
          </p:cNvPr>
          <p:cNvGrpSpPr/>
          <p:nvPr/>
        </p:nvGrpSpPr>
        <p:grpSpPr>
          <a:xfrm flipH="1">
            <a:off x="11077316" y="6847550"/>
            <a:ext cx="2426788" cy="2509286"/>
            <a:chOff x="7115957" y="8948707"/>
            <a:chExt cx="1490377" cy="1511424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1A44BBBF-07CE-E66B-F352-55DCA229EB29}"/>
                </a:ext>
              </a:extLst>
            </p:cNvPr>
            <p:cNvSpPr/>
            <p:nvPr/>
          </p:nvSpPr>
          <p:spPr>
            <a:xfrm>
              <a:off x="7720335" y="9574132"/>
              <a:ext cx="885999" cy="885999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เครื่องหมายบวก 50">
              <a:extLst>
                <a:ext uri="{FF2B5EF4-FFF2-40B4-BE49-F238E27FC236}">
                  <a16:creationId xmlns:a16="http://schemas.microsoft.com/office/drawing/2014/main" id="{A00BB75B-859A-EE50-1D52-CC51DA1BDDE9}"/>
                </a:ext>
              </a:extLst>
            </p:cNvPr>
            <p:cNvSpPr/>
            <p:nvPr/>
          </p:nvSpPr>
          <p:spPr>
            <a:xfrm>
              <a:off x="7115957" y="8948707"/>
              <a:ext cx="680364" cy="680364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711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675AD-F74F-E062-9EB8-0E9E950FA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5DAE2D2-6910-68A6-D751-FA916485CD63}"/>
              </a:ext>
            </a:extLst>
          </p:cNvPr>
          <p:cNvSpPr/>
          <p:nvPr/>
        </p:nvSpPr>
        <p:spPr>
          <a:xfrm rot="5626024" flipH="1" flipV="1">
            <a:off x="15759274" y="-62314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B1F205B-BE3F-8888-4494-ACE788080FC6}"/>
              </a:ext>
            </a:extLst>
          </p:cNvPr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C59D9B0-9F67-A7A5-CA75-B54A24AFC7D1}"/>
              </a:ext>
            </a:extLst>
          </p:cNvPr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3430857-AAD6-FE1C-B686-321ECB13C069}"/>
              </a:ext>
            </a:extLst>
          </p:cNvPr>
          <p:cNvSpPr/>
          <p:nvPr/>
        </p:nvSpPr>
        <p:spPr>
          <a:xfrm>
            <a:off x="16567938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D761AB4-B040-28A1-174F-A296278E2BAF}"/>
              </a:ext>
            </a:extLst>
          </p:cNvPr>
          <p:cNvSpPr/>
          <p:nvPr/>
        </p:nvSpPr>
        <p:spPr>
          <a:xfrm>
            <a:off x="14917561" y="32803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D697B310-AB60-C274-387C-AF733A313E17}"/>
              </a:ext>
            </a:extLst>
          </p:cNvPr>
          <p:cNvGrpSpPr/>
          <p:nvPr/>
        </p:nvGrpSpPr>
        <p:grpSpPr>
          <a:xfrm>
            <a:off x="-574662" y="495300"/>
            <a:ext cx="11623662" cy="9584327"/>
            <a:chOff x="-574662" y="495300"/>
            <a:chExt cx="11623662" cy="9584327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B02DDEC-936F-2BFE-0850-5E983EAB32F8}"/>
                </a:ext>
              </a:extLst>
            </p:cNvPr>
            <p:cNvSpPr/>
            <p:nvPr/>
          </p:nvSpPr>
          <p:spPr>
            <a:xfrm>
              <a:off x="136577" y="9706623"/>
              <a:ext cx="3061970" cy="373004"/>
            </a:xfrm>
            <a:custGeom>
              <a:avLst/>
              <a:gdLst/>
              <a:ahLst/>
              <a:cxnLst/>
              <a:rect l="l" t="t" r="r" b="b"/>
              <a:pathLst>
                <a:path w="3061970" h="373004">
                  <a:moveTo>
                    <a:pt x="0" y="0"/>
                  </a:moveTo>
                  <a:lnTo>
                    <a:pt x="3061971" y="0"/>
                  </a:lnTo>
                  <a:lnTo>
                    <a:pt x="3061971" y="373004"/>
                  </a:lnTo>
                  <a:lnTo>
                    <a:pt x="0" y="373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สี่เหลี่ยมผืนผ้า: มุมมน 8">
              <a:extLst>
                <a:ext uri="{FF2B5EF4-FFF2-40B4-BE49-F238E27FC236}">
                  <a16:creationId xmlns:a16="http://schemas.microsoft.com/office/drawing/2014/main" id="{26EA127D-C6C6-B90E-8DDF-0A31CD64F84B}"/>
                </a:ext>
              </a:extLst>
            </p:cNvPr>
            <p:cNvSpPr/>
            <p:nvPr/>
          </p:nvSpPr>
          <p:spPr>
            <a:xfrm>
              <a:off x="1066800" y="851313"/>
              <a:ext cx="9982200" cy="8755978"/>
            </a:xfrm>
            <a:prstGeom prst="roundRect">
              <a:avLst>
                <a:gd name="adj" fmla="val 14067"/>
              </a:avLst>
            </a:prstGeom>
            <a:solidFill>
              <a:schemeClr val="bg1"/>
            </a:solidFill>
            <a:ln w="76200">
              <a:solidFill>
                <a:srgbClr val="F7C84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วงรี 9">
              <a:extLst>
                <a:ext uri="{FF2B5EF4-FFF2-40B4-BE49-F238E27FC236}">
                  <a16:creationId xmlns:a16="http://schemas.microsoft.com/office/drawing/2014/main" id="{925EC086-4BCD-A90C-676D-18849582EB47}"/>
                </a:ext>
              </a:extLst>
            </p:cNvPr>
            <p:cNvSpPr/>
            <p:nvPr/>
          </p:nvSpPr>
          <p:spPr>
            <a:xfrm>
              <a:off x="304800" y="495300"/>
              <a:ext cx="1934443" cy="1934443"/>
            </a:xfrm>
            <a:prstGeom prst="ellipse">
              <a:avLst/>
            </a:prstGeom>
            <a:solidFill>
              <a:srgbClr val="F7C8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กล่องข้อความ 21">
              <a:extLst>
                <a:ext uri="{FF2B5EF4-FFF2-40B4-BE49-F238E27FC236}">
                  <a16:creationId xmlns:a16="http://schemas.microsoft.com/office/drawing/2014/main" id="{6BC1A1EE-153A-4F6B-9BA8-86BC03A86732}"/>
                </a:ext>
              </a:extLst>
            </p:cNvPr>
            <p:cNvSpPr txBox="1"/>
            <p:nvPr/>
          </p:nvSpPr>
          <p:spPr>
            <a:xfrm flipH="1">
              <a:off x="-574662" y="1462483"/>
              <a:ext cx="3772273" cy="1521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6900"/>
                </a:lnSpc>
              </a:pPr>
              <a:r>
                <a:rPr lang="en-US" sz="199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02</a:t>
              </a:r>
            </a:p>
          </p:txBody>
        </p:sp>
        <p:sp>
          <p:nvSpPr>
            <p:cNvPr id="27" name="กล่องข้อความ 26">
              <a:extLst>
                <a:ext uri="{FF2B5EF4-FFF2-40B4-BE49-F238E27FC236}">
                  <a16:creationId xmlns:a16="http://schemas.microsoft.com/office/drawing/2014/main" id="{8B5FCA0D-2BEA-57B0-E2F6-FF1315295F2A}"/>
                </a:ext>
              </a:extLst>
            </p:cNvPr>
            <p:cNvSpPr txBox="1"/>
            <p:nvPr/>
          </p:nvSpPr>
          <p:spPr>
            <a:xfrm>
              <a:off x="1342499" y="1193066"/>
              <a:ext cx="9401701" cy="7848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63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       วิธีการและกระบวนการที่เป็นเทคโนโลยีในลักษณะนามธรรม</a:t>
              </a:r>
              <a:br>
                <a:rPr lang="th-TH" sz="6300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63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เป็นความรู้ที่รวบรวมไว้อย่างเป็นระบบ เพื่อนําไปสู่ผลในทางปฏิบัติโดยเชื่อว่าเป็นกระบวนการที่น่าเชื่อถือ และ</a:t>
              </a:r>
              <a:br>
                <a:rPr lang="th-TH" sz="6300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63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นําไปสู่การแก้ปัญหาต่าง ๆ ได้ เช่น กระบวนการถนอมอาหาร และกระบวนการในการจัดการเรียนรู้ที่มีคุณภาพ เป็นต้น</a:t>
              </a:r>
              <a:endParaRPr lang="en-US" sz="63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52C1E7EE-1853-1C1A-4715-460C4E10495F}"/>
              </a:ext>
            </a:extLst>
          </p:cNvPr>
          <p:cNvGrpSpPr/>
          <p:nvPr/>
        </p:nvGrpSpPr>
        <p:grpSpPr>
          <a:xfrm>
            <a:off x="11548193" y="6134100"/>
            <a:ext cx="2284538" cy="2362200"/>
            <a:chOff x="7115957" y="8948707"/>
            <a:chExt cx="1490377" cy="1511424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827821D7-E9D2-1933-7E19-006B60F7916F}"/>
                </a:ext>
              </a:extLst>
            </p:cNvPr>
            <p:cNvSpPr/>
            <p:nvPr/>
          </p:nvSpPr>
          <p:spPr>
            <a:xfrm>
              <a:off x="7720335" y="9574132"/>
              <a:ext cx="885999" cy="885999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เครื่องหมายบวก 46">
              <a:extLst>
                <a:ext uri="{FF2B5EF4-FFF2-40B4-BE49-F238E27FC236}">
                  <a16:creationId xmlns:a16="http://schemas.microsoft.com/office/drawing/2014/main" id="{58039ADB-7F05-E635-0C48-23D1499B3950}"/>
                </a:ext>
              </a:extLst>
            </p:cNvPr>
            <p:cNvSpPr/>
            <p:nvPr/>
          </p:nvSpPr>
          <p:spPr>
            <a:xfrm>
              <a:off x="7115957" y="8948707"/>
              <a:ext cx="680364" cy="680364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4C74650-FB8B-7D22-9B5C-E0DBDD6262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94986" y="5567711"/>
            <a:ext cx="3532293" cy="353229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E484638-EB1A-654D-23D8-7ED1590B76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04687" y="1066713"/>
            <a:ext cx="3905951" cy="3905951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E7124AD1-CE5D-1F24-60BA-90B4801C382D}"/>
              </a:ext>
            </a:extLst>
          </p:cNvPr>
          <p:cNvGrpSpPr/>
          <p:nvPr/>
        </p:nvGrpSpPr>
        <p:grpSpPr>
          <a:xfrm rot="20227929" flipH="1">
            <a:off x="15861469" y="2918004"/>
            <a:ext cx="1873843" cy="1937544"/>
            <a:chOff x="7115957" y="8948707"/>
            <a:chExt cx="1490377" cy="1511424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8CCE2D2-4A3C-2DF0-B271-FEBC9A08DC6C}"/>
                </a:ext>
              </a:extLst>
            </p:cNvPr>
            <p:cNvSpPr/>
            <p:nvPr/>
          </p:nvSpPr>
          <p:spPr>
            <a:xfrm>
              <a:off x="7720335" y="9574132"/>
              <a:ext cx="885999" cy="885999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เครื่องหมายบวก 15">
              <a:extLst>
                <a:ext uri="{FF2B5EF4-FFF2-40B4-BE49-F238E27FC236}">
                  <a16:creationId xmlns:a16="http://schemas.microsoft.com/office/drawing/2014/main" id="{97C70EC1-BE86-8CDC-8FBE-C29FB9BEFBB8}"/>
                </a:ext>
              </a:extLst>
            </p:cNvPr>
            <p:cNvSpPr/>
            <p:nvPr/>
          </p:nvSpPr>
          <p:spPr>
            <a:xfrm>
              <a:off x="7115957" y="8948707"/>
              <a:ext cx="680364" cy="680364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94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ธีม3" id="{2A79B4C3-DCBB-4859-942C-80DDA9F10D01}" vid="{20031C5C-8989-476D-A89F-C2B44D4B55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ธีม3</Template>
  <TotalTime>498</TotalTime>
  <Words>732</Words>
  <Application>Microsoft Office PowerPoint</Application>
  <PresentationFormat>กำหนดเอง</PresentationFormat>
  <Paragraphs>34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6" baseType="lpstr">
      <vt:lpstr>Angsana New</vt:lpstr>
      <vt:lpstr>Arial</vt:lpstr>
      <vt:lpstr>Calibri</vt:lpstr>
      <vt:lpstr>Poppins Ultra-Bold</vt:lpstr>
      <vt:lpstr>ธีม3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AimphanUser072</dc:creator>
  <cp:lastModifiedBy>teacher-p</cp:lastModifiedBy>
  <cp:revision>13</cp:revision>
  <dcterms:created xsi:type="dcterms:W3CDTF">2006-08-16T00:00:00Z</dcterms:created>
  <dcterms:modified xsi:type="dcterms:W3CDTF">2025-05-30T03:59:27Z</dcterms:modified>
  <dc:identifier>DAF9fzPRCx0</dc:identifier>
</cp:coreProperties>
</file>