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341" r:id="rId2"/>
    <p:sldId id="258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342" r:id="rId12"/>
    <p:sldId id="343" r:id="rId13"/>
    <p:sldId id="284" r:id="rId14"/>
  </p:sldIdLst>
  <p:sldSz cx="18288000" cy="10287000"/>
  <p:notesSz cx="6858000" cy="9144000"/>
  <p:embeddedFontLst>
    <p:embeddedFont>
      <p:font typeface="Angsana New" panose="02020603050405020304" pitchFamily="18" charset="-34"/>
      <p:regular r:id="rId16"/>
      <p:bold r:id="rId17"/>
      <p:italic r:id="rId18"/>
      <p:boldItalic r:id="rId19"/>
    </p:embeddedFont>
    <p:embeddedFont>
      <p:font typeface="Poppins Ultra-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843"/>
    <a:srgbClr val="E6AB54"/>
    <a:srgbClr val="FFF8F3"/>
    <a:srgbClr val="FEF2E8"/>
    <a:srgbClr val="C29C3C"/>
    <a:srgbClr val="BD60DA"/>
    <a:srgbClr val="E088E2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9" autoAdjust="0"/>
    <p:restoredTop sz="94095" autoAdjust="0"/>
  </p:normalViewPr>
  <p:slideViewPr>
    <p:cSldViewPr>
      <p:cViewPr varScale="1">
        <p:scale>
          <a:sx n="71" d="100"/>
          <a:sy n="71" d="100"/>
        </p:scale>
        <p:origin x="6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5BF2D-16AE-42C0-9EFA-E4BC8980FFB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B0097-C58B-4FFC-B638-1E9676166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8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4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B60F-B9F9-472D-FA61-6A8278457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1635143-81B2-D466-5708-6C14388C3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BE655220-14EB-6339-3AB2-6FE526555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F78200B-16F7-2F7C-58AD-57261771C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4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02C49-EFAF-9A78-FBBF-129C50BD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7A5E7DA-64E9-41D7-8CCB-68A801F64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1838ADC-29B2-CFB7-9927-B2E73F721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4971D10-51E7-BDA3-14EF-2546DD670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1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BA34-BD87-4485-82E2-E22661E6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6110AE6-8616-E439-E5AE-C8907DFB8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AA5D42E-ED16-B16F-D600-F2C7CD715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0DF636D-E851-2399-6271-D87304D58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BA34-BD87-4485-82E2-E22661E6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6110AE6-8616-E439-E5AE-C8907DFB8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AA5D42E-ED16-B16F-D600-F2C7CD715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0DF636D-E851-2399-6271-D87304D58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BA34-BD87-4485-82E2-E22661E6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6110AE6-8616-E439-E5AE-C8907DFB8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AA5D42E-ED16-B16F-D600-F2C7CD715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0DF636D-E851-2399-6271-D87304D58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77BE4-8879-1BE2-1737-16C69B2B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49D28291-709F-BCE5-4BD8-DAF943E42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A42D9BD9-57FC-D5BF-23A3-DE3ED646A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654C048-9A2A-F172-2635-269C2B1CF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B0097-C58B-4FFC-B638-1E96761669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26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94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0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93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0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41.gif"/><Relationship Id="rId4" Type="http://schemas.openxmlformats.org/officeDocument/2006/relationships/image" Target="../media/image20.svg"/><Relationship Id="rId9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43.gif"/><Relationship Id="rId4" Type="http://schemas.openxmlformats.org/officeDocument/2006/relationships/image" Target="../media/image20.svg"/><Relationship Id="rId9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48.gif"/><Relationship Id="rId4" Type="http://schemas.openxmlformats.org/officeDocument/2006/relationships/image" Target="../media/image20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18.sv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18.svg"/><Relationship Id="rId12" Type="http://schemas.openxmlformats.org/officeDocument/2006/relationships/image" Target="../media/image2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0.sv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30.sv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5.gif"/><Relationship Id="rId4" Type="http://schemas.openxmlformats.org/officeDocument/2006/relationships/image" Target="../media/image20.sv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9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4F4B-FBCF-2620-9D74-48D77D08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D221994-9755-DFA7-DD92-76F0434FBE99}"/>
              </a:ext>
            </a:extLst>
          </p:cNvPr>
          <p:cNvSpPr/>
          <p:nvPr/>
        </p:nvSpPr>
        <p:spPr>
          <a:xfrm rot="-5400000">
            <a:off x="134874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43C6DFA-C336-42F3-AE46-8917CF9044F8}"/>
              </a:ext>
            </a:extLst>
          </p:cNvPr>
          <p:cNvSpPr/>
          <p:nvPr/>
        </p:nvSpPr>
        <p:spPr>
          <a:xfrm flipH="1">
            <a:off x="-438591" y="6439099"/>
            <a:ext cx="3791391" cy="3847901"/>
          </a:xfrm>
          <a:custGeom>
            <a:avLst/>
            <a:gdLst/>
            <a:ahLst/>
            <a:cxnLst/>
            <a:rect l="l" t="t" r="r" b="b"/>
            <a:pathLst>
              <a:path w="4399962" h="4399962">
                <a:moveTo>
                  <a:pt x="4399962" y="0"/>
                </a:moveTo>
                <a:lnTo>
                  <a:pt x="0" y="0"/>
                </a:lnTo>
                <a:lnTo>
                  <a:pt x="0" y="4399962"/>
                </a:lnTo>
                <a:lnTo>
                  <a:pt x="4399962" y="4399962"/>
                </a:lnTo>
                <a:lnTo>
                  <a:pt x="43999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04BBC98-3937-9B1B-09E6-A7D036FE4436}"/>
              </a:ext>
            </a:extLst>
          </p:cNvPr>
          <p:cNvSpPr/>
          <p:nvPr/>
        </p:nvSpPr>
        <p:spPr>
          <a:xfrm>
            <a:off x="14620239" y="9735182"/>
            <a:ext cx="3591561" cy="437518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9E265AA-08A9-F0BB-FE78-BDD889B89393}"/>
              </a:ext>
            </a:extLst>
          </p:cNvPr>
          <p:cNvSpPr/>
          <p:nvPr/>
        </p:nvSpPr>
        <p:spPr>
          <a:xfrm>
            <a:off x="222971" y="190500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46D1072-6695-746E-1C50-61BB0BE4E3A9}"/>
              </a:ext>
            </a:extLst>
          </p:cNvPr>
          <p:cNvGrpSpPr/>
          <p:nvPr/>
        </p:nvGrpSpPr>
        <p:grpSpPr>
          <a:xfrm>
            <a:off x="3171825" y="904559"/>
            <a:ext cx="11506200" cy="8830623"/>
            <a:chOff x="3171825" y="904559"/>
            <a:chExt cx="11506200" cy="8125141"/>
          </a:xfrm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id="{2A6F06B6-E9C3-AD2E-6C89-6B82375D6202}"/>
                </a:ext>
              </a:extLst>
            </p:cNvPr>
            <p:cNvSpPr/>
            <p:nvPr/>
          </p:nvSpPr>
          <p:spPr>
            <a:xfrm>
              <a:off x="3171825" y="904559"/>
              <a:ext cx="11506200" cy="8125141"/>
            </a:xfrm>
            <a:prstGeom prst="roundRect">
              <a:avLst>
                <a:gd name="adj" fmla="val 921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6E8FE51E-5001-7BCF-5ECD-921243D9743D}"/>
                </a:ext>
              </a:extLst>
            </p:cNvPr>
            <p:cNvGrpSpPr/>
            <p:nvPr/>
          </p:nvGrpSpPr>
          <p:grpSpPr>
            <a:xfrm>
              <a:off x="3432996" y="1157367"/>
              <a:ext cx="11045004" cy="7567533"/>
              <a:chOff x="3268003" y="1174685"/>
              <a:chExt cx="11045004" cy="7567533"/>
            </a:xfrm>
          </p:grpSpPr>
          <p:sp>
            <p:nvSpPr>
              <p:cNvPr id="13" name="สี่เหลี่ยมผืนผ้า: มุมมน 12">
                <a:extLst>
                  <a:ext uri="{FF2B5EF4-FFF2-40B4-BE49-F238E27FC236}">
                    <a16:creationId xmlns:a16="http://schemas.microsoft.com/office/drawing/2014/main" id="{56B67C7E-993D-C847-9A72-854D679C52EC}"/>
                  </a:ext>
                </a:extLst>
              </p:cNvPr>
              <p:cNvSpPr/>
              <p:nvPr/>
            </p:nvSpPr>
            <p:spPr>
              <a:xfrm>
                <a:off x="3268003" y="1174685"/>
                <a:ext cx="11045004" cy="7567533"/>
              </a:xfrm>
              <a:prstGeom prst="roundRect">
                <a:avLst>
                  <a:gd name="adj" fmla="val 948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5" name="ตัวเชื่อมต่อตรง 14">
                <a:extLst>
                  <a:ext uri="{FF2B5EF4-FFF2-40B4-BE49-F238E27FC236}">
                    <a16:creationId xmlns:a16="http://schemas.microsoft.com/office/drawing/2014/main" id="{7C9B4B33-378A-E461-0636-D3B3920C3D04}"/>
                  </a:ext>
                </a:extLst>
              </p:cNvPr>
              <p:cNvCxnSpPr/>
              <p:nvPr/>
            </p:nvCxnSpPr>
            <p:spPr>
              <a:xfrm>
                <a:off x="3492607" y="4191156"/>
                <a:ext cx="10744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416A2CD4-52A6-DF84-CD87-C711769D3049}"/>
              </a:ext>
            </a:extLst>
          </p:cNvPr>
          <p:cNvSpPr/>
          <p:nvPr/>
        </p:nvSpPr>
        <p:spPr>
          <a:xfrm rot="20552341">
            <a:off x="238580" y="749927"/>
            <a:ext cx="2061944" cy="6080380"/>
          </a:xfrm>
          <a:custGeom>
            <a:avLst/>
            <a:gdLst/>
            <a:ahLst/>
            <a:cxnLst/>
            <a:rect l="l" t="t" r="r" b="b"/>
            <a:pathLst>
              <a:path w="1781040" h="4676691">
                <a:moveTo>
                  <a:pt x="0" y="0"/>
                </a:moveTo>
                <a:lnTo>
                  <a:pt x="1781039" y="0"/>
                </a:lnTo>
                <a:lnTo>
                  <a:pt x="1781039" y="4676691"/>
                </a:lnTo>
                <a:lnTo>
                  <a:pt x="0" y="4676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766ECDEB-8C33-37DC-DD81-6F1F06A02D34}"/>
              </a:ext>
            </a:extLst>
          </p:cNvPr>
          <p:cNvSpPr/>
          <p:nvPr/>
        </p:nvSpPr>
        <p:spPr>
          <a:xfrm flipH="1">
            <a:off x="14758221" y="676715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B86BA844-7060-157A-F223-16B23289DC00}"/>
              </a:ext>
            </a:extLst>
          </p:cNvPr>
          <p:cNvSpPr/>
          <p:nvPr/>
        </p:nvSpPr>
        <p:spPr>
          <a:xfrm flipH="1">
            <a:off x="2457289" y="685194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02FE3A2-6422-6201-3AB8-9F351EA31E1F}"/>
              </a:ext>
            </a:extLst>
          </p:cNvPr>
          <p:cNvSpPr/>
          <p:nvPr/>
        </p:nvSpPr>
        <p:spPr>
          <a:xfrm flipH="1">
            <a:off x="1936269" y="2045936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CBEC60D-D547-DCF6-6F52-D16586040470}"/>
              </a:ext>
            </a:extLst>
          </p:cNvPr>
          <p:cNvSpPr/>
          <p:nvPr/>
        </p:nvSpPr>
        <p:spPr>
          <a:xfrm>
            <a:off x="13901927" y="8123295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8C54260-C3AE-632B-4E73-AFEA27E47CB5}"/>
              </a:ext>
            </a:extLst>
          </p:cNvPr>
          <p:cNvSpPr/>
          <p:nvPr/>
        </p:nvSpPr>
        <p:spPr>
          <a:xfrm>
            <a:off x="14035151" y="233082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061D76B0-1497-A264-2B0B-40862028FF00}"/>
              </a:ext>
            </a:extLst>
          </p:cNvPr>
          <p:cNvSpPr/>
          <p:nvPr/>
        </p:nvSpPr>
        <p:spPr>
          <a:xfrm>
            <a:off x="76200" y="9583584"/>
            <a:ext cx="3441961" cy="419294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A5DE8D6-7067-5388-641C-4E67201D1678}"/>
              </a:ext>
            </a:extLst>
          </p:cNvPr>
          <p:cNvSpPr txBox="1"/>
          <p:nvPr/>
        </p:nvSpPr>
        <p:spPr>
          <a:xfrm>
            <a:off x="4043922" y="1364040"/>
            <a:ext cx="999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แผนการจัดการเรียนรู้ที่ 3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5545395-C450-0DD3-E97C-350262E95E87}"/>
              </a:ext>
            </a:extLst>
          </p:cNvPr>
          <p:cNvSpPr txBox="1"/>
          <p:nvPr/>
        </p:nvSpPr>
        <p:spPr>
          <a:xfrm>
            <a:off x="4461655" y="2981861"/>
            <a:ext cx="9006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วิวัฒนาการของเทคโนโลยี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09FEDA3-4495-7A76-1BF0-BE38D1B494E4}"/>
              </a:ext>
            </a:extLst>
          </p:cNvPr>
          <p:cNvSpPr txBox="1"/>
          <p:nvPr/>
        </p:nvSpPr>
        <p:spPr>
          <a:xfrm>
            <a:off x="3819317" y="4693265"/>
            <a:ext cx="104300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ตัวชี้วัดระหว่างทาง</a:t>
            </a:r>
          </a:p>
          <a:p>
            <a:pPr algn="thaiDist"/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 4.1   ม.4/1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วิเคราะห์แนวคิดหลักของเทคโนโลยี  ความสัมพันธ์กับศาสตร์อื่นโดยเฉพาะวิทยาศาสตร์หรือคณิตศาสตร์ รวมทั้งประเมินผลกระทบที่จะเกิดขึ้นต่อมนุษย์  สังคม  เศรษฐกิจ  และสิ่งแวดล้อม  เพื่อเป็นแนวทางในการพัฒนาเทคโนโลยี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9980F9A4-4AEE-509B-F022-45DECB6660B5}"/>
              </a:ext>
            </a:extLst>
          </p:cNvPr>
          <p:cNvSpPr txBox="1"/>
          <p:nvPr/>
        </p:nvSpPr>
        <p:spPr>
          <a:xfrm>
            <a:off x="3827356" y="7477661"/>
            <a:ext cx="10827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74B23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สาระการเรียนรู้</a:t>
            </a:r>
          </a:p>
          <a:p>
            <a:pPr algn="thaiDist"/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	- วิวัฒนาการของเทคโนโลยี </a:t>
            </a:r>
          </a:p>
        </p:txBody>
      </p:sp>
    </p:spTree>
    <p:extLst>
      <p:ext uri="{BB962C8B-B14F-4D97-AF65-F5344CB8AC3E}">
        <p14:creationId xmlns:p14="http://schemas.microsoft.com/office/powerpoint/2010/main" val="3634019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1105-B372-84F4-4189-322198C54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DD2D98D-014B-B045-1262-45E747BA323A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8B5079B7-98FB-E428-E57C-67BEFF2A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648A0946-A10C-9F53-AAF8-572345D2D1A8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58CA6CA-38B4-815A-D253-DEAE79F4D1B2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3DC272AF-A09E-BEE0-FFEA-58772D370D7A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CD2373E7-2006-952A-4259-5598F8B2B10F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A8473198-21AB-51C8-DC37-30E7F4FB6672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97A37D4A-8112-56E3-B2FD-F7943052DB72}"/>
                </a:ext>
              </a:extLst>
            </p:cNvPr>
            <p:cNvSpPr txBox="1"/>
            <p:nvPr/>
          </p:nvSpPr>
          <p:spPr>
            <a:xfrm>
              <a:off x="331640" y="342900"/>
              <a:ext cx="7974160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ระบบประมวลผลแบบกลุ่มเมฆ</a:t>
              </a:r>
            </a:p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Cloud Computing) </a:t>
              </a:r>
            </a:p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คือบริการที่ครอบคลุมถึงการให้ใช้กําลังประมวลผลหน่วยจัดเก็บข้อมูล และระบบออนไลน์ต่าง ๆ จากผู้ให้บริการ เพื่อลดความยุ่งยากในการติดตั้งดูแลระบบ</a:t>
              </a:r>
              <a:endParaRPr lang="th-TH" sz="4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D7C1F5B-FCFB-E993-D72F-5221F283396E}"/>
              </a:ext>
            </a:extLst>
          </p:cNvPr>
          <p:cNvGrpSpPr/>
          <p:nvPr/>
        </p:nvGrpSpPr>
        <p:grpSpPr>
          <a:xfrm>
            <a:off x="9077504" y="983294"/>
            <a:ext cx="9058096" cy="8876610"/>
            <a:chOff x="9077504" y="983294"/>
            <a:chExt cx="9058096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343F94A7-6F2D-199C-10F5-5F3B84921E02}"/>
                </a:ext>
              </a:extLst>
            </p:cNvPr>
            <p:cNvGrpSpPr/>
            <p:nvPr/>
          </p:nvGrpSpPr>
          <p:grpSpPr>
            <a:xfrm>
              <a:off x="9077504" y="983294"/>
              <a:ext cx="9058096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072E2A84-DD66-80D4-3DEE-5341662C19D1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DFA54308-C192-183E-B2E7-E8A05A6E9AEC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C1354DDC-F57D-1366-AF3A-35AAEBBACB53}"/>
                </a:ext>
              </a:extLst>
            </p:cNvPr>
            <p:cNvSpPr txBox="1"/>
            <p:nvPr/>
          </p:nvSpPr>
          <p:spPr>
            <a:xfrm>
              <a:off x="9220200" y="1152585"/>
              <a:ext cx="853440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เทคโนโลยีการชําระเงินผ่านมือถือและ </a:t>
              </a:r>
              <a:r>
                <a:rPr lang="en-US" sz="48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PromptPay</a:t>
              </a:r>
              <a:r>
                <a:rPr lang="en-US" sz="4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</a:p>
            <a:p>
              <a:pPr algn="thaiDist"/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คือบริการโอนเงินและรับเงินโอนโดยผูกบัญชีเงินฝากธนาคารกับเลขบัตรประจําตัวประชาชน หรือเบอร์โทรศัพท์มือถือซึ่งจะ</a:t>
              </a:r>
              <a:r>
                <a:rPr lang="th-TH" sz="40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ทําให้</a:t>
              </a:r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โอนเงินได้สะดวกมากขึ้น เพื่อสนับสนุนระบบการชําระเงินแบบ </a:t>
              </a:r>
              <a:r>
                <a:rPr lang="en-US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Any ID </a:t>
              </a:r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ภายใต้โครงการ </a:t>
              </a:r>
              <a:r>
                <a:rPr lang="en-US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National e-Payment </a:t>
              </a:r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ลดการใช้เงินสดในการพกพาโดยใช้จ่ายผ่านทาง</a:t>
              </a:r>
              <a:r>
                <a:rPr lang="en-US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e-Payment </a:t>
              </a:r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มากขึ้น</a:t>
              </a:r>
              <a:endParaRPr lang="th-TH" sz="20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9FB9EA41-4046-01B9-42DD-74234FEC9BE5}"/>
              </a:ext>
            </a:extLst>
          </p:cNvPr>
          <p:cNvSpPr/>
          <p:nvPr/>
        </p:nvSpPr>
        <p:spPr>
          <a:xfrm>
            <a:off x="8365907" y="7527083"/>
            <a:ext cx="2424781" cy="2502119"/>
          </a:xfrm>
          <a:custGeom>
            <a:avLst/>
            <a:gdLst/>
            <a:ahLst/>
            <a:cxnLst/>
            <a:rect l="l" t="t" r="r" b="b"/>
            <a:pathLst>
              <a:path w="2424781" h="2502119">
                <a:moveTo>
                  <a:pt x="0" y="0"/>
                </a:moveTo>
                <a:lnTo>
                  <a:pt x="2424781" y="0"/>
                </a:lnTo>
                <a:lnTo>
                  <a:pt x="2424781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Sticker Upload Sticker by Siemens">
            <a:extLst>
              <a:ext uri="{FF2B5EF4-FFF2-40B4-BE49-F238E27FC236}">
                <a16:creationId xmlns:a16="http://schemas.microsoft.com/office/drawing/2014/main" id="{EA3BEA23-A36F-6790-FB55-F0951907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21" y="448644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t Illustration Sticker by chime">
            <a:extLst>
              <a:ext uri="{FF2B5EF4-FFF2-40B4-BE49-F238E27FC236}">
                <a16:creationId xmlns:a16="http://schemas.microsoft.com/office/drawing/2014/main" id="{C94D4FA4-3A96-B27A-397F-59D61808B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720" y="514583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49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1105-B372-84F4-4189-322198C54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DD2D98D-014B-B045-1262-45E747BA323A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8B5079B7-98FB-E428-E57C-67BEFF2A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648A0946-A10C-9F53-AAF8-572345D2D1A8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58CA6CA-38B4-815A-D253-DEAE79F4D1B2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3DC272AF-A09E-BEE0-FFEA-58772D370D7A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CD2373E7-2006-952A-4259-5598F8B2B10F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A8473198-21AB-51C8-DC37-30E7F4FB6672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97A37D4A-8112-56E3-B2FD-F7943052DB72}"/>
                </a:ext>
              </a:extLst>
            </p:cNvPr>
            <p:cNvSpPr txBox="1"/>
            <p:nvPr/>
          </p:nvSpPr>
          <p:spPr>
            <a:xfrm>
              <a:off x="331640" y="342900"/>
              <a:ext cx="7974160" cy="6093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การติดต่อสื่อสารผ่านเครือข่ายไร้สาย 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Wireless)</a:t>
              </a:r>
            </a:p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โครงสร้างพื้นฐาน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ด้า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นคลาว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ด์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ที่ทำงานให้แก่องค์กรใดองค์กรหนึ่งโดยเฉพาะที่มีลิงก์ (</a:t>
              </a:r>
              <a:r>
                <a:rPr lang="en-US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Link)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เชื่อมต่อภายในและภายนอกองค์กร ให้รองรับการสื่อสารผ่านเครือข่ายมากขึ้น</a:t>
              </a:r>
              <a:endParaRPr lang="th-TH" sz="4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D7C1F5B-FCFB-E993-D72F-5221F283396E}"/>
              </a:ext>
            </a:extLst>
          </p:cNvPr>
          <p:cNvGrpSpPr/>
          <p:nvPr/>
        </p:nvGrpSpPr>
        <p:grpSpPr>
          <a:xfrm>
            <a:off x="9077504" y="983294"/>
            <a:ext cx="9058096" cy="8876610"/>
            <a:chOff x="9077504" y="983294"/>
            <a:chExt cx="9058096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343F94A7-6F2D-199C-10F5-5F3B84921E02}"/>
                </a:ext>
              </a:extLst>
            </p:cNvPr>
            <p:cNvGrpSpPr/>
            <p:nvPr/>
          </p:nvGrpSpPr>
          <p:grpSpPr>
            <a:xfrm>
              <a:off x="9077504" y="983294"/>
              <a:ext cx="9058096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072E2A84-DD66-80D4-3DEE-5341662C19D1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DFA54308-C192-183E-B2E7-E8A05A6E9AEC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C1354DDC-F57D-1366-AF3A-35AAEBBACB53}"/>
                </a:ext>
              </a:extLst>
            </p:cNvPr>
            <p:cNvSpPr txBox="1"/>
            <p:nvPr/>
          </p:nvSpPr>
          <p:spPr>
            <a:xfrm>
              <a:off x="9220200" y="1152585"/>
              <a:ext cx="8645046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การเปลี่ยนผ่านเข้าสู่ยุคดิจิทัล</a:t>
              </a:r>
            </a:p>
            <a:p>
              <a:pPr algn="ctr"/>
              <a:r>
                <a:rPr lang="th-TH" sz="4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(</a:t>
              </a:r>
              <a:r>
                <a:rPr lang="en-US" sz="4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Digital Transformation) </a:t>
              </a:r>
              <a:endParaRPr lang="th-TH" sz="48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r>
                <a:rPr lang="th-TH" sz="4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หมายถึง การใช้เทคโนโลยีดิจิทัลกับการทำงานตั้งแต่กระบวนการแรกจนถึงกระบวนการสุดท้ายขององค์กร หรือสร้างช่องทางสื่อสารที่เป็นดิจิทัลทำให้องค์กรต่าง ๆเริ่มมีการนำเทคโนโลยีดิจิทัลมาใช้มากขึ้น</a:t>
              </a:r>
              <a:endParaRPr lang="th-TH" sz="20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5" name="Freeform 8">
            <a:extLst>
              <a:ext uri="{FF2B5EF4-FFF2-40B4-BE49-F238E27FC236}">
                <a16:creationId xmlns:a16="http://schemas.microsoft.com/office/drawing/2014/main" id="{9FB9EA41-4046-01B9-42DD-74234FEC9BE5}"/>
              </a:ext>
            </a:extLst>
          </p:cNvPr>
          <p:cNvSpPr/>
          <p:nvPr/>
        </p:nvSpPr>
        <p:spPr>
          <a:xfrm>
            <a:off x="8365907" y="7527083"/>
            <a:ext cx="2424781" cy="2502119"/>
          </a:xfrm>
          <a:custGeom>
            <a:avLst/>
            <a:gdLst/>
            <a:ahLst/>
            <a:cxnLst/>
            <a:rect l="l" t="t" r="r" b="b"/>
            <a:pathLst>
              <a:path w="2424781" h="2502119">
                <a:moveTo>
                  <a:pt x="0" y="0"/>
                </a:moveTo>
                <a:lnTo>
                  <a:pt x="2424781" y="0"/>
                </a:lnTo>
                <a:lnTo>
                  <a:pt x="2424781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Performance Hydroplaning Sticker by EasyRain">
            <a:extLst>
              <a:ext uri="{FF2B5EF4-FFF2-40B4-BE49-F238E27FC236}">
                <a16:creationId xmlns:a16="http://schemas.microsoft.com/office/drawing/2014/main" id="{1B2A1BCC-4F83-37E1-630B-4F19EEAF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75" y="4724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cial Media Phone Sticker by Ontag">
            <a:extLst>
              <a:ext uri="{FF2B5EF4-FFF2-40B4-BE49-F238E27FC236}">
                <a16:creationId xmlns:a16="http://schemas.microsoft.com/office/drawing/2014/main" id="{1104F095-55B3-4DA4-6088-9E335410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639" y="5274168"/>
            <a:ext cx="3820864" cy="38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2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1105-B372-84F4-4189-322198C54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BDFBAB8D-849A-035B-0F3B-7089D1D71937}"/>
              </a:ext>
            </a:extLst>
          </p:cNvPr>
          <p:cNvGrpSpPr/>
          <p:nvPr/>
        </p:nvGrpSpPr>
        <p:grpSpPr>
          <a:xfrm>
            <a:off x="381000" y="2324100"/>
            <a:ext cx="12794826" cy="7744166"/>
            <a:chOff x="363464" y="2480879"/>
            <a:chExt cx="8723987" cy="7239552"/>
          </a:xfrm>
        </p:grpSpPr>
        <p:sp>
          <p:nvSpPr>
            <p:cNvPr id="26" name="สี่เหลี่ยมผืนผ้า: มุมมน 25">
              <a:extLst>
                <a:ext uri="{FF2B5EF4-FFF2-40B4-BE49-F238E27FC236}">
                  <a16:creationId xmlns:a16="http://schemas.microsoft.com/office/drawing/2014/main" id="{A86FCBCE-B0D6-9AD8-D334-388B760ADB02}"/>
                </a:ext>
              </a:extLst>
            </p:cNvPr>
            <p:cNvSpPr/>
            <p:nvPr/>
          </p:nvSpPr>
          <p:spPr>
            <a:xfrm>
              <a:off x="571288" y="2888928"/>
              <a:ext cx="8516163" cy="6831503"/>
            </a:xfrm>
            <a:prstGeom prst="roundRect">
              <a:avLst>
                <a:gd name="adj" fmla="val 11397"/>
              </a:avLst>
            </a:prstGeom>
            <a:solidFill>
              <a:srgbClr val="F7C8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สี่เหลี่ยมผืนผ้า: มุมมน 26">
              <a:extLst>
                <a:ext uri="{FF2B5EF4-FFF2-40B4-BE49-F238E27FC236}">
                  <a16:creationId xmlns:a16="http://schemas.microsoft.com/office/drawing/2014/main" id="{B1698E9C-4B7A-B053-7EE3-DBFCC7DC900C}"/>
                </a:ext>
              </a:extLst>
            </p:cNvPr>
            <p:cNvSpPr/>
            <p:nvPr/>
          </p:nvSpPr>
          <p:spPr>
            <a:xfrm>
              <a:off x="363464" y="2480879"/>
              <a:ext cx="8516163" cy="7049378"/>
            </a:xfrm>
            <a:prstGeom prst="roundRect">
              <a:avLst>
                <a:gd name="adj" fmla="val 11397"/>
              </a:avLst>
            </a:prstGeom>
            <a:solidFill>
              <a:srgbClr val="FFF8F3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F0EB0F5-3139-B470-448A-A54B7A2EB7D6}"/>
              </a:ext>
            </a:extLst>
          </p:cNvPr>
          <p:cNvSpPr txBox="1"/>
          <p:nvPr/>
        </p:nvSpPr>
        <p:spPr>
          <a:xfrm>
            <a:off x="571500" y="2628900"/>
            <a:ext cx="1210902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บริการของคลาว</a:t>
            </a:r>
            <a:r>
              <a:rPr lang="th-TH" sz="4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ด์ค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อมพิวติง (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Cloud Service Models)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มีดังนี้</a:t>
            </a:r>
          </a:p>
          <a:p>
            <a:pPr algn="thaiDist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Software as a Service (SaaS)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บริการที่ให้ใช้หรือเช่าใช้บริการซอฟต์แวร์และแอปพลิเคชันผ่านอินเทอร์เน็ต ประมวลผลบนระบบของผู้ให้บริการโดยที่เราไม่ต้องกังวลหรือหาคนมาดูแลอินฟราสต</a:t>
            </a:r>
            <a:r>
              <a:rPr lang="th-TH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รัค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เจอร์ </a:t>
            </a:r>
          </a:p>
          <a:p>
            <a:pPr algn="thaiDist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Platform as a Service (PaaS)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การให้บริการด้านแพลตฟอร์มสำหรับผู้ใช้งาน เช่น จัดเตรียมทรัพยากรสำหรับการพัฒนาระบบที่จำเป็น เช่น ฮาร์ดแวร์ ซอฟต์แวร์ และชุดคำสั่ง เพื่อให้ผู้ใช้งานสามารถพัฒนาระบบได้อย่างสมบูรณ์แบบบนระบบคลาว</a:t>
            </a:r>
            <a:r>
              <a:rPr lang="th-TH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ด์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algn="thaiDist"/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Infrastructure as a Service (IaaS)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บริการที่ครอบคลุมเฉพาะในส่วนของโครงสร้างพื้นฐานทางด้านไอที ได้แก่ ระบบเครือข่าย (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Network),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 ระบบจัดเก็บข้อมูล (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Data Storage),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ระบบประมวลผล (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CPU)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ไปจนถึงอุปกรณ์พื้นฐาน เช่น </a:t>
            </a:r>
            <a:r>
              <a:rPr lang="th-TH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เซิร์ฟเวอร์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 และระบบปฏิบัติการ(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OS) </a:t>
            </a:r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ในรูปแบบระบบเสมือน (</a:t>
            </a:r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Virtualization)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3" name="สี่เหลี่ยมผืนผ้า: มุมมน 32">
            <a:extLst>
              <a:ext uri="{FF2B5EF4-FFF2-40B4-BE49-F238E27FC236}">
                <a16:creationId xmlns:a16="http://schemas.microsoft.com/office/drawing/2014/main" id="{99E9FCFD-252F-7624-D20A-425AE584317D}"/>
              </a:ext>
            </a:extLst>
          </p:cNvPr>
          <p:cNvSpPr/>
          <p:nvPr/>
        </p:nvSpPr>
        <p:spPr>
          <a:xfrm>
            <a:off x="498987" y="218734"/>
            <a:ext cx="4606413" cy="1912327"/>
          </a:xfrm>
          <a:prstGeom prst="roundRect">
            <a:avLst>
              <a:gd name="adj" fmla="val 32092"/>
            </a:avLst>
          </a:prstGeom>
          <a:solidFill>
            <a:srgbClr val="F7C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882BFECA-6A63-2B81-7A5A-0A8CA4313BAB}"/>
              </a:ext>
            </a:extLst>
          </p:cNvPr>
          <p:cNvSpPr txBox="1"/>
          <p:nvPr/>
        </p:nvSpPr>
        <p:spPr>
          <a:xfrm>
            <a:off x="-1219200" y="619661"/>
            <a:ext cx="7974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เปิดโลกทัศน์</a:t>
            </a:r>
            <a:endParaRPr lang="th-TH" sz="6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146" name="Picture 2" descr="putti giphyupload cloud puttiapps proudly kiwi Sticker">
            <a:extLst>
              <a:ext uri="{FF2B5EF4-FFF2-40B4-BE49-F238E27FC236}">
                <a16:creationId xmlns:a16="http://schemas.microsoft.com/office/drawing/2014/main" id="{24AB602D-205B-BAF0-CBEF-821CDD91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526" y="3202255"/>
            <a:ext cx="5784426" cy="57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6">
            <a:extLst>
              <a:ext uri="{FF2B5EF4-FFF2-40B4-BE49-F238E27FC236}">
                <a16:creationId xmlns:a16="http://schemas.microsoft.com/office/drawing/2014/main" id="{966590C7-F7DA-F89F-E903-E0A32DCDAFD2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BCEF3F0A-AB42-9B96-0590-33E1E578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5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2373-DEEA-927E-594D-93F5C81E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251D3CFB-B315-DB09-B507-CEF1C6293E37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4C0CCD28-99C8-2434-96FB-E572F56B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AF54138-81DE-68D9-3661-AE6A6D871491}"/>
              </a:ext>
            </a:extLst>
          </p:cNvPr>
          <p:cNvGrpSpPr/>
          <p:nvPr/>
        </p:nvGrpSpPr>
        <p:grpSpPr>
          <a:xfrm>
            <a:off x="204524" y="190500"/>
            <a:ext cx="8537948" cy="9669404"/>
            <a:chOff x="204524" y="190500"/>
            <a:chExt cx="8537948" cy="9669404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084E6AAA-F528-9FF8-52F0-360EC3F93F13}"/>
                </a:ext>
              </a:extLst>
            </p:cNvPr>
            <p:cNvSpPr/>
            <p:nvPr/>
          </p:nvSpPr>
          <p:spPr>
            <a:xfrm>
              <a:off x="304200" y="9486900"/>
              <a:ext cx="3061970" cy="373004"/>
            </a:xfrm>
            <a:custGeom>
              <a:avLst/>
              <a:gdLst/>
              <a:ahLst/>
              <a:cxnLst/>
              <a:rect l="l" t="t" r="r" b="b"/>
              <a:pathLst>
                <a:path w="3061970" h="373004">
                  <a:moveTo>
                    <a:pt x="0" y="0"/>
                  </a:moveTo>
                  <a:lnTo>
                    <a:pt x="3061971" y="0"/>
                  </a:lnTo>
                  <a:lnTo>
                    <a:pt x="3061971" y="373004"/>
                  </a:lnTo>
                  <a:lnTo>
                    <a:pt x="0" y="37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BEBDCC5-38C2-7FBC-DC54-15FE2011753F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AC14102B-C19F-D8BA-14CA-B8BAB3F350A9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12F8F170-FC1A-C5F9-95A8-6F57DC3BD46F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84B0D526-F78C-588D-A778-9675B59DA327}"/>
                </a:ext>
              </a:extLst>
            </p:cNvPr>
            <p:cNvSpPr txBox="1"/>
            <p:nvPr/>
          </p:nvSpPr>
          <p:spPr>
            <a:xfrm>
              <a:off x="407840" y="342900"/>
              <a:ext cx="7821760" cy="581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ด้านความปลอดภัยเทคโนโลยีสารสนเทศ (</a:t>
              </a:r>
              <a:r>
                <a:rPr lang="en-US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Information Technology Security)</a:t>
              </a:r>
            </a:p>
            <a:p>
              <a:pPr algn="thaiDist"/>
              <a:r>
                <a:rPr lang="th-TH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ในปัจจุบันมีการโจมตีข้อมูลหลายรูปแบบ</a:t>
              </a:r>
              <a:br>
                <a:rPr lang="en-US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ในช่องทางออนไลน์ จนเกิดการรั่วไหลของข้อมูลได้</a:t>
              </a:r>
              <a:r>
                <a:rPr lang="th-TH" sz="4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</a:t>
              </a:r>
              <a:r>
                <a:rPr lang="th-TH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ให้หน่วยงานหรือองค์กรต่าง ๆ ทั้งภาครัฐและเอกชนให้ความสําคัญในเรื่องของการรักษาความมั่นคงปลอดภัยทางไซเบอร์อย่าง (</a:t>
              </a:r>
              <a:r>
                <a:rPr lang="en-US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Cyber Security) </a:t>
              </a:r>
              <a:r>
                <a:rPr lang="th-TH" sz="4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อย่างมาก</a:t>
              </a:r>
              <a:endParaRPr lang="th-TH" sz="28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DD06CE5-49CA-0E4A-7442-E20AE4C71F3E}"/>
              </a:ext>
            </a:extLst>
          </p:cNvPr>
          <p:cNvGrpSpPr/>
          <p:nvPr/>
        </p:nvGrpSpPr>
        <p:grpSpPr>
          <a:xfrm>
            <a:off x="9077504" y="952500"/>
            <a:ext cx="9058096" cy="8907404"/>
            <a:chOff x="9077504" y="952500"/>
            <a:chExt cx="9058096" cy="8907404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108E7009-8036-3200-B8FE-AEC7E0F925F1}"/>
                </a:ext>
              </a:extLst>
            </p:cNvPr>
            <p:cNvGrpSpPr/>
            <p:nvPr/>
          </p:nvGrpSpPr>
          <p:grpSpPr>
            <a:xfrm>
              <a:off x="9077504" y="983294"/>
              <a:ext cx="9058096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720C1B0E-370D-DD11-47BB-4B887709A5B8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B4768ACD-9553-2F88-0D92-D5ED664BB057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DDA7C2E4-AA19-EBCE-8781-A04E1374BBBE}"/>
                </a:ext>
              </a:extLst>
            </p:cNvPr>
            <p:cNvSpPr txBox="1"/>
            <p:nvPr/>
          </p:nvSpPr>
          <p:spPr>
            <a:xfrm>
              <a:off x="9220200" y="952500"/>
              <a:ext cx="8461749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การวิเคราะห์ข้อมูลขนาดใหญ่ </a:t>
              </a:r>
            </a:p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Big Data Analytics) </a:t>
              </a:r>
              <a:endPara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คือ กระบวนการวิเคราะห์ เซตข้อมูลขนาดใหญ่ </a:t>
              </a:r>
              <a:b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เพื่อค้นหาความสัมพันธ์ของข้อมูลเหล่านั้นที่ซ่อนอยู่ให้เชื่อมโยงเข้าด้วยกันเช่น หาแนวโน้มทางการตลาด หาความต้องการของลูกค้า และข้อมูลอื่น ๆ ที่เป็นประโยชน์ต่อธุรกิจ</a:t>
              </a:r>
              <a:endParaRPr lang="th-TH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445EB4B-1CB5-B525-56B7-BF057A4E1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956" y="5574120"/>
            <a:ext cx="3204022" cy="3204022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215999B9-9DE4-5E86-993B-0859F5F9696E}"/>
              </a:ext>
            </a:extLst>
          </p:cNvPr>
          <p:cNvSpPr/>
          <p:nvPr/>
        </p:nvSpPr>
        <p:spPr>
          <a:xfrm>
            <a:off x="8478128" y="7527083"/>
            <a:ext cx="1845879" cy="2502119"/>
          </a:xfrm>
          <a:custGeom>
            <a:avLst/>
            <a:gdLst/>
            <a:ahLst/>
            <a:cxnLst/>
            <a:rect l="l" t="t" r="r" b="b"/>
            <a:pathLst>
              <a:path w="1845879" h="2502119">
                <a:moveTo>
                  <a:pt x="0" y="0"/>
                </a:moveTo>
                <a:lnTo>
                  <a:pt x="1845879" y="0"/>
                </a:lnTo>
                <a:lnTo>
                  <a:pt x="1845879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Tech Hosting Sticker by Mr Urbina">
            <a:extLst>
              <a:ext uri="{FF2B5EF4-FFF2-40B4-BE49-F238E27FC236}">
                <a16:creationId xmlns:a16="http://schemas.microsoft.com/office/drawing/2014/main" id="{263936F4-15A1-FC5E-30C6-CC6B696D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375" y="6159876"/>
            <a:ext cx="3570415" cy="3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28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73661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9116" y="286095"/>
            <a:ext cx="11092284" cy="1814434"/>
            <a:chOff x="0" y="0"/>
            <a:chExt cx="2240474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40474" cy="406400"/>
            </a:xfrm>
            <a:custGeom>
              <a:avLst/>
              <a:gdLst/>
              <a:ahLst/>
              <a:cxnLst/>
              <a:rect l="l" t="t" r="r" b="b"/>
              <a:pathLst>
                <a:path w="2240474" h="406400">
                  <a:moveTo>
                    <a:pt x="2037274" y="0"/>
                  </a:moveTo>
                  <a:cubicBezTo>
                    <a:pt x="2149498" y="0"/>
                    <a:pt x="2240474" y="90976"/>
                    <a:pt x="2240474" y="203200"/>
                  </a:cubicBezTo>
                  <a:cubicBezTo>
                    <a:pt x="2240474" y="315424"/>
                    <a:pt x="2149498" y="406400"/>
                    <a:pt x="20372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6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24047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04997" y="723900"/>
            <a:ext cx="8981234" cy="1215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0"/>
              </a:lnSpc>
            </a:pPr>
            <a:r>
              <a:rPr lang="th-TH" sz="9600" b="1" dirty="0">
                <a:latin typeface="Poppins Ultra-Bold"/>
                <a:cs typeface="+mj-cs"/>
              </a:rPr>
              <a:t>วิวัฒนาการของเทคโนโลยี</a:t>
            </a:r>
            <a:endParaRPr lang="en-US" sz="9600" b="1" dirty="0">
              <a:latin typeface="Poppins Ultra-Bold"/>
              <a:cs typeface="+mj-cs"/>
            </a:endParaRPr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A46DA27A-F0DA-DB2B-5F41-4420ADFA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302BCB4E-93A5-8525-BCA5-93E8024B1C2D}"/>
              </a:ext>
            </a:extLst>
          </p:cNvPr>
          <p:cNvGrpSpPr/>
          <p:nvPr/>
        </p:nvGrpSpPr>
        <p:grpSpPr>
          <a:xfrm>
            <a:off x="323037" y="2324100"/>
            <a:ext cx="10563194" cy="7668312"/>
            <a:chOff x="323037" y="2324100"/>
            <a:chExt cx="10563194" cy="7668312"/>
          </a:xfrm>
        </p:grpSpPr>
        <p:sp>
          <p:nvSpPr>
            <p:cNvPr id="38" name="สี่เหลี่ยมผืนผ้า: มุมมน 37">
              <a:extLst>
                <a:ext uri="{FF2B5EF4-FFF2-40B4-BE49-F238E27FC236}">
                  <a16:creationId xmlns:a16="http://schemas.microsoft.com/office/drawing/2014/main" id="{FDACFEF1-E35A-BE91-1527-8802E6D09117}"/>
                </a:ext>
              </a:extLst>
            </p:cNvPr>
            <p:cNvSpPr/>
            <p:nvPr/>
          </p:nvSpPr>
          <p:spPr>
            <a:xfrm>
              <a:off x="323037" y="2324100"/>
              <a:ext cx="10563194" cy="7668312"/>
            </a:xfrm>
            <a:prstGeom prst="roundRect">
              <a:avLst>
                <a:gd name="adj" fmla="val 6846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"/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34EB3EA7-CCAE-4243-EA96-74468D1BD410}"/>
                </a:ext>
              </a:extLst>
            </p:cNvPr>
            <p:cNvGrpSpPr/>
            <p:nvPr/>
          </p:nvGrpSpPr>
          <p:grpSpPr>
            <a:xfrm>
              <a:off x="533400" y="2705100"/>
              <a:ext cx="9906001" cy="6907234"/>
              <a:chOff x="244411" y="-160092"/>
              <a:chExt cx="26025102" cy="20082315"/>
            </a:xfrm>
          </p:grpSpPr>
          <p:grpSp>
            <p:nvGrpSpPr>
              <p:cNvPr id="40" name="Group 3">
                <a:extLst>
                  <a:ext uri="{FF2B5EF4-FFF2-40B4-BE49-F238E27FC236}">
                    <a16:creationId xmlns:a16="http://schemas.microsoft.com/office/drawing/2014/main" id="{C74BA4BF-44D3-8AE7-9865-23E6AF4E28BC}"/>
                  </a:ext>
                </a:extLst>
              </p:cNvPr>
              <p:cNvGrpSpPr/>
              <p:nvPr/>
            </p:nvGrpSpPr>
            <p:grpSpPr>
              <a:xfrm>
                <a:off x="244411" y="-160092"/>
                <a:ext cx="26025102" cy="20082315"/>
                <a:chOff x="62008" y="-40616"/>
                <a:chExt cx="6602665" cy="5094958"/>
              </a:xfrm>
            </p:grpSpPr>
            <p:sp>
              <p:nvSpPr>
                <p:cNvPr id="48" name="Freeform 4">
                  <a:extLst>
                    <a:ext uri="{FF2B5EF4-FFF2-40B4-BE49-F238E27FC236}">
                      <a16:creationId xmlns:a16="http://schemas.microsoft.com/office/drawing/2014/main" id="{ECB750D0-A394-FAA1-8BCF-53A40C5DDB8C}"/>
                    </a:ext>
                  </a:extLst>
                </p:cNvPr>
                <p:cNvSpPr/>
                <p:nvPr/>
              </p:nvSpPr>
              <p:spPr>
                <a:xfrm>
                  <a:off x="62008" y="-40616"/>
                  <a:ext cx="6602665" cy="509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374" h="3038863">
                      <a:moveTo>
                        <a:pt x="5620914" y="3038863"/>
                      </a:moveTo>
                      <a:lnTo>
                        <a:pt x="124460" y="3038863"/>
                      </a:lnTo>
                      <a:cubicBezTo>
                        <a:pt x="55880" y="3038863"/>
                        <a:pt x="0" y="2982983"/>
                        <a:pt x="0" y="291440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5620914" y="0"/>
                      </a:lnTo>
                      <a:cubicBezTo>
                        <a:pt x="5689494" y="0"/>
                        <a:pt x="5745374" y="55880"/>
                        <a:pt x="5745374" y="124460"/>
                      </a:cubicBezTo>
                      <a:lnTo>
                        <a:pt x="5745374" y="2914403"/>
                      </a:lnTo>
                      <a:cubicBezTo>
                        <a:pt x="5745374" y="2982983"/>
                        <a:pt x="5689494" y="3038863"/>
                        <a:pt x="5620914" y="30388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sp>
            <p:nvSpPr>
              <p:cNvPr id="41" name="AutoShape 5">
                <a:extLst>
                  <a:ext uri="{FF2B5EF4-FFF2-40B4-BE49-F238E27FC236}">
                    <a16:creationId xmlns:a16="http://schemas.microsoft.com/office/drawing/2014/main" id="{97B32D64-9E48-41D9-9B74-A8EA5B1A53D8}"/>
                  </a:ext>
                </a:extLst>
              </p:cNvPr>
              <p:cNvSpPr/>
              <p:nvPr/>
            </p:nvSpPr>
            <p:spPr>
              <a:xfrm>
                <a:off x="311633" y="1266419"/>
                <a:ext cx="25957877" cy="377382"/>
              </a:xfrm>
              <a:prstGeom prst="line">
                <a:avLst/>
              </a:prstGeom>
              <a:ln w="12700" cap="rnd">
                <a:solidFill>
                  <a:schemeClr val="bg1">
                    <a:lumMod val="50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h-TH"/>
              </a:p>
            </p:txBody>
          </p:sp>
          <p:grpSp>
            <p:nvGrpSpPr>
              <p:cNvPr id="42" name="Group 6">
                <a:extLst>
                  <a:ext uri="{FF2B5EF4-FFF2-40B4-BE49-F238E27FC236}">
                    <a16:creationId xmlns:a16="http://schemas.microsoft.com/office/drawing/2014/main" id="{DED6193D-7C8F-5122-B7AE-75F25738A0C2}"/>
                  </a:ext>
                </a:extLst>
              </p:cNvPr>
              <p:cNvGrpSpPr/>
              <p:nvPr/>
            </p:nvGrpSpPr>
            <p:grpSpPr>
              <a:xfrm rot="-10800000">
                <a:off x="3084082" y="129591"/>
                <a:ext cx="763801" cy="763799"/>
                <a:chOff x="-47594683" y="-2215712"/>
                <a:chExt cx="16741689" cy="16741662"/>
              </a:xfrm>
            </p:grpSpPr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8A3428C6-82FC-1CF2-4FBC-37E4466986AA}"/>
                    </a:ext>
                  </a:extLst>
                </p:cNvPr>
                <p:cNvSpPr/>
                <p:nvPr/>
              </p:nvSpPr>
              <p:spPr>
                <a:xfrm>
                  <a:off x="-47594683" y="-2215712"/>
                  <a:ext cx="16741689" cy="16741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ECED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43" name="Group 8">
                <a:extLst>
                  <a:ext uri="{FF2B5EF4-FFF2-40B4-BE49-F238E27FC236}">
                    <a16:creationId xmlns:a16="http://schemas.microsoft.com/office/drawing/2014/main" id="{F77F48BA-6336-11FE-EC9E-C75E2787915B}"/>
                  </a:ext>
                </a:extLst>
              </p:cNvPr>
              <p:cNvGrpSpPr/>
              <p:nvPr/>
            </p:nvGrpSpPr>
            <p:grpSpPr>
              <a:xfrm rot="-10800000">
                <a:off x="1884813" y="161370"/>
                <a:ext cx="763808" cy="763808"/>
                <a:chOff x="-28910564" y="-2912447"/>
                <a:chExt cx="16741849" cy="16741854"/>
              </a:xfrm>
            </p:grpSpPr>
            <p:sp>
              <p:nvSpPr>
                <p:cNvPr id="46" name="Freeform 9">
                  <a:extLst>
                    <a:ext uri="{FF2B5EF4-FFF2-40B4-BE49-F238E27FC236}">
                      <a16:creationId xmlns:a16="http://schemas.microsoft.com/office/drawing/2014/main" id="{B096BD31-703D-AD09-F86A-B83C20D191D5}"/>
                    </a:ext>
                  </a:extLst>
                </p:cNvPr>
                <p:cNvSpPr/>
                <p:nvPr/>
              </p:nvSpPr>
              <p:spPr>
                <a:xfrm>
                  <a:off x="-28910564" y="-2912447"/>
                  <a:ext cx="16741849" cy="16741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BD60DA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44" name="Group 10">
                <a:extLst>
                  <a:ext uri="{FF2B5EF4-FFF2-40B4-BE49-F238E27FC236}">
                    <a16:creationId xmlns:a16="http://schemas.microsoft.com/office/drawing/2014/main" id="{B8A7D3CA-181B-E5B2-5D23-57D4F941CC82}"/>
                  </a:ext>
                </a:extLst>
              </p:cNvPr>
              <p:cNvGrpSpPr/>
              <p:nvPr/>
            </p:nvGrpSpPr>
            <p:grpSpPr>
              <a:xfrm rot="-10800000">
                <a:off x="726318" y="161370"/>
                <a:ext cx="763803" cy="763802"/>
                <a:chOff x="-11119849" y="-2912315"/>
                <a:chExt cx="16741738" cy="16741717"/>
              </a:xfrm>
            </p:grpSpPr>
            <p:sp>
              <p:nvSpPr>
                <p:cNvPr id="45" name="Freeform 11">
                  <a:extLst>
                    <a:ext uri="{FF2B5EF4-FFF2-40B4-BE49-F238E27FC236}">
                      <a16:creationId xmlns:a16="http://schemas.microsoft.com/office/drawing/2014/main" id="{F31F0BD4-A123-8AF5-5B04-12B73D7C4249}"/>
                    </a:ext>
                  </a:extLst>
                </p:cNvPr>
                <p:cNvSpPr/>
                <p:nvPr/>
              </p:nvSpPr>
              <p:spPr>
                <a:xfrm>
                  <a:off x="-11119849" y="-2912315"/>
                  <a:ext cx="16741738" cy="16741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7171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</p:grp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1E6E6876-DBF0-D900-5C8D-C7742C1E69B7}"/>
                </a:ext>
              </a:extLst>
            </p:cNvPr>
            <p:cNvSpPr txBox="1"/>
            <p:nvPr/>
          </p:nvSpPr>
          <p:spPr>
            <a:xfrm>
              <a:off x="862193" y="3863488"/>
              <a:ext cx="9177632" cy="5078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วิวัฒนาการของเทคโนโลยี หมายถึง ความเปลี่ยนแปลงที่เกิดขึ้นในระบบอย่างซับซ้อนและมีการเปลี่ยนแปลงตาม</a:t>
              </a:r>
              <a:r>
                <a:rPr lang="th-TH" sz="6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ลําดับ</a:t>
              </a:r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อย่างต่อเนื่อง ซึ่งมีสาเหตุมาจากปัจจัยต่าง ๆ สามารถแบ่งได้ 5 ยุค ดังนี้</a:t>
              </a:r>
            </a:p>
          </p:txBody>
        </p:sp>
      </p:grpSp>
      <p:sp>
        <p:nvSpPr>
          <p:cNvPr id="51" name="TextBox 16">
            <a:extLst>
              <a:ext uri="{FF2B5EF4-FFF2-40B4-BE49-F238E27FC236}">
                <a16:creationId xmlns:a16="http://schemas.microsoft.com/office/drawing/2014/main" id="{18DC44EB-589D-CAC6-321F-3AC2CFAA0F62}"/>
              </a:ext>
            </a:extLst>
          </p:cNvPr>
          <p:cNvSpPr txBox="1"/>
          <p:nvPr/>
        </p:nvSpPr>
        <p:spPr>
          <a:xfrm>
            <a:off x="349819" y="972908"/>
            <a:ext cx="2385691" cy="148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0"/>
              </a:lnSpc>
            </a:pPr>
            <a:r>
              <a:rPr lang="th-TH" sz="16600" b="1" dirty="0">
                <a:solidFill>
                  <a:schemeClr val="bg1"/>
                </a:solidFill>
                <a:latin typeface="Poppins Ultra-Bold"/>
                <a:cs typeface="+mj-cs"/>
              </a:rPr>
              <a:t>0</a:t>
            </a:r>
            <a:r>
              <a:rPr lang="en-US" sz="1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BC7904F-4E75-7F59-EE53-A1C96306AC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83044" y="3195743"/>
            <a:ext cx="5442763" cy="5442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D0DD-8F98-2B2E-79D9-80746CD9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3D63FC-95A9-B23A-59A5-7E0DB4FC4EB3}"/>
              </a:ext>
            </a:extLst>
          </p:cNvPr>
          <p:cNvSpPr/>
          <p:nvPr/>
        </p:nvSpPr>
        <p:spPr>
          <a:xfrm flipV="1">
            <a:off x="15518065" y="-344655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E49D30-FEB4-3FAF-E57C-578511479E2E}"/>
              </a:ext>
            </a:extLst>
          </p:cNvPr>
          <p:cNvSpPr/>
          <p:nvPr/>
        </p:nvSpPr>
        <p:spPr>
          <a:xfrm>
            <a:off x="12173661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AD4B69D3-27E1-D9A2-EFE8-2D20CBB3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E67081CD-52CE-2F71-F65E-D2764FF114FE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EC9F2070-5FE6-C60E-529F-5692343124FC}"/>
              </a:ext>
            </a:extLst>
          </p:cNvPr>
          <p:cNvGrpSpPr/>
          <p:nvPr/>
        </p:nvGrpSpPr>
        <p:grpSpPr>
          <a:xfrm>
            <a:off x="448508" y="245541"/>
            <a:ext cx="5495092" cy="8493696"/>
            <a:chOff x="448508" y="245541"/>
            <a:chExt cx="5495092" cy="8493696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D2D3F838-9CE5-97AB-2E8B-0F4CDACBDAA1}"/>
                </a:ext>
              </a:extLst>
            </p:cNvPr>
            <p:cNvGrpSpPr/>
            <p:nvPr/>
          </p:nvGrpSpPr>
          <p:grpSpPr>
            <a:xfrm>
              <a:off x="448508" y="245541"/>
              <a:ext cx="5495092" cy="8493696"/>
              <a:chOff x="363464" y="2480879"/>
              <a:chExt cx="9078248" cy="7429728"/>
            </a:xfrm>
          </p:grpSpPr>
          <p:sp>
            <p:nvSpPr>
              <p:cNvPr id="8" name="สี่เหลี่ยมผืนผ้า: มุมมน 7">
                <a:extLst>
                  <a:ext uri="{FF2B5EF4-FFF2-40B4-BE49-F238E27FC236}">
                    <a16:creationId xmlns:a16="http://schemas.microsoft.com/office/drawing/2014/main" id="{2F6BB252-AC9C-46F5-26D5-6CDA62857825}"/>
                  </a:ext>
                </a:extLst>
              </p:cNvPr>
              <p:cNvSpPr/>
              <p:nvPr/>
            </p:nvSpPr>
            <p:spPr>
              <a:xfrm>
                <a:off x="925549" y="3079104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: มุมมน 6">
                <a:extLst>
                  <a:ext uri="{FF2B5EF4-FFF2-40B4-BE49-F238E27FC236}">
                    <a16:creationId xmlns:a16="http://schemas.microsoft.com/office/drawing/2014/main" id="{BCF1C0BB-B36A-1D79-119A-DA438541A7B2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AE1E7190-6E3F-0544-D725-1BC0DCF7C5A1}"/>
                </a:ext>
              </a:extLst>
            </p:cNvPr>
            <p:cNvSpPr txBox="1"/>
            <p:nvPr/>
          </p:nvSpPr>
          <p:spPr>
            <a:xfrm>
              <a:off x="833655" y="568429"/>
              <a:ext cx="469022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ยุคหิน (</a:t>
              </a:r>
              <a:r>
                <a:rPr lang="en-US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Stone Age)</a:t>
              </a:r>
              <a:endParaRPr lang="th-TH" sz="6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endParaRPr lang="en-US" sz="66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415D1F9B-960E-D829-94E8-0CB04DD5068F}"/>
                </a:ext>
              </a:extLst>
            </p:cNvPr>
            <p:cNvSpPr txBox="1"/>
            <p:nvPr/>
          </p:nvSpPr>
          <p:spPr>
            <a:xfrm>
              <a:off x="852705" y="1982581"/>
              <a:ext cx="4348373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72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เป็นยุคที่มีการใช้เครื่องมือที่</a:t>
              </a:r>
              <a:r>
                <a:rPr lang="th-TH" sz="72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</a:t>
              </a:r>
              <a:r>
                <a:rPr lang="th-TH" sz="72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มาจากหินทั้งสิ้น</a:t>
              </a:r>
              <a:endParaRPr lang="en-US" sz="72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36" name="รูปภาพ 35">
              <a:extLst>
                <a:ext uri="{FF2B5EF4-FFF2-40B4-BE49-F238E27FC236}">
                  <a16:creationId xmlns:a16="http://schemas.microsoft.com/office/drawing/2014/main" id="{85F04564-B94C-3E66-15C0-194247ED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7873" y="5551618"/>
              <a:ext cx="2153470" cy="2153470"/>
            </a:xfrm>
            <a:prstGeom prst="rect">
              <a:avLst/>
            </a:prstGeom>
          </p:spPr>
        </p:pic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9A0A461-0C74-5F37-502A-F835C2946958}"/>
              </a:ext>
            </a:extLst>
          </p:cNvPr>
          <p:cNvGrpSpPr/>
          <p:nvPr/>
        </p:nvGrpSpPr>
        <p:grpSpPr>
          <a:xfrm>
            <a:off x="6400800" y="993204"/>
            <a:ext cx="5513191" cy="8493696"/>
            <a:chOff x="6400800" y="993204"/>
            <a:chExt cx="5513191" cy="8493696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E47FEE31-533E-4301-AF1C-241043F7E580}"/>
                </a:ext>
              </a:extLst>
            </p:cNvPr>
            <p:cNvGrpSpPr/>
            <p:nvPr/>
          </p:nvGrpSpPr>
          <p:grpSpPr>
            <a:xfrm>
              <a:off x="6400800" y="993204"/>
              <a:ext cx="5495092" cy="8493696"/>
              <a:chOff x="363464" y="2480879"/>
              <a:chExt cx="9078248" cy="7429728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B8BA9B0D-A89C-2409-7376-C71E5A0FA777}"/>
                  </a:ext>
                </a:extLst>
              </p:cNvPr>
              <p:cNvSpPr/>
              <p:nvPr/>
            </p:nvSpPr>
            <p:spPr>
              <a:xfrm>
                <a:off x="925549" y="3079104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101A99DB-92BA-2B70-3ABD-D9BB27503FE2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กล่องข้อความ 36">
              <a:extLst>
                <a:ext uri="{FF2B5EF4-FFF2-40B4-BE49-F238E27FC236}">
                  <a16:creationId xmlns:a16="http://schemas.microsoft.com/office/drawing/2014/main" id="{8AC8ADD5-4855-7A5A-2010-61EA7277FD2F}"/>
                </a:ext>
              </a:extLst>
            </p:cNvPr>
            <p:cNvSpPr txBox="1"/>
            <p:nvPr/>
          </p:nvSpPr>
          <p:spPr>
            <a:xfrm>
              <a:off x="6400800" y="1257300"/>
              <a:ext cx="551319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ยุคสำริด (</a:t>
              </a:r>
              <a:r>
                <a:rPr lang="en-US" sz="6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Bronze Age)</a:t>
              </a:r>
              <a:endParaRPr lang="th-TH" sz="6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endParaRPr lang="en-US" sz="6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773C7C-E642-434A-851A-C71274325D6A}"/>
                </a:ext>
              </a:extLst>
            </p:cNvPr>
            <p:cNvSpPr txBox="1"/>
            <p:nvPr/>
          </p:nvSpPr>
          <p:spPr>
            <a:xfrm>
              <a:off x="6613009" y="2479844"/>
              <a:ext cx="4740791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เป็นยุคที่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เครื่องมือ เครื่องประดับ และเครื่องใช้จากโลหะ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สําริด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เช่น หอก ขวาน 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กําไล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และเบ็ดตกปลา เป็นต้น</a:t>
              </a:r>
              <a:endParaRPr lang="en-US" sz="5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40" name="รูปภาพ 39">
              <a:extLst>
                <a:ext uri="{FF2B5EF4-FFF2-40B4-BE49-F238E27FC236}">
                  <a16:creationId xmlns:a16="http://schemas.microsoft.com/office/drawing/2014/main" id="{4FE0D1AD-7D39-AB30-6937-8A27F97CE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79323">
              <a:off x="7549529" y="6468170"/>
              <a:ext cx="2677972" cy="2677972"/>
            </a:xfrm>
            <a:prstGeom prst="rect">
              <a:avLst/>
            </a:prstGeom>
          </p:spPr>
        </p:pic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10524054-4C6B-EEC2-F700-E0EDE49CDB3B}"/>
              </a:ext>
            </a:extLst>
          </p:cNvPr>
          <p:cNvGrpSpPr/>
          <p:nvPr/>
        </p:nvGrpSpPr>
        <p:grpSpPr>
          <a:xfrm>
            <a:off x="12411908" y="2328942"/>
            <a:ext cx="5853423" cy="7958058"/>
            <a:chOff x="12411908" y="2328942"/>
            <a:chExt cx="5853423" cy="7958058"/>
          </a:xfrm>
        </p:grpSpPr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5E0922FD-956D-A037-80D8-FB8C3C8A88DD}"/>
                </a:ext>
              </a:extLst>
            </p:cNvPr>
            <p:cNvGrpSpPr/>
            <p:nvPr/>
          </p:nvGrpSpPr>
          <p:grpSpPr>
            <a:xfrm>
              <a:off x="12411908" y="2328942"/>
              <a:ext cx="5495092" cy="7958058"/>
              <a:chOff x="363464" y="2480879"/>
              <a:chExt cx="9078248" cy="7429728"/>
            </a:xfrm>
          </p:grpSpPr>
          <p:sp>
            <p:nvSpPr>
              <p:cNvPr id="27" name="สี่เหลี่ยมผืนผ้า: มุมมน 26">
                <a:extLst>
                  <a:ext uri="{FF2B5EF4-FFF2-40B4-BE49-F238E27FC236}">
                    <a16:creationId xmlns:a16="http://schemas.microsoft.com/office/drawing/2014/main" id="{5DBF11C8-5048-F3B9-2DBE-116ED1383F33}"/>
                  </a:ext>
                </a:extLst>
              </p:cNvPr>
              <p:cNvSpPr/>
              <p:nvPr/>
            </p:nvSpPr>
            <p:spPr>
              <a:xfrm>
                <a:off x="925549" y="3079104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สี่เหลี่ยมผืนผ้า: มุมมน 27">
                <a:extLst>
                  <a:ext uri="{FF2B5EF4-FFF2-40B4-BE49-F238E27FC236}">
                    <a16:creationId xmlns:a16="http://schemas.microsoft.com/office/drawing/2014/main" id="{026B7CB3-1DD0-8071-5C02-CCD9575297F7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กล่องข้อความ 40">
              <a:extLst>
                <a:ext uri="{FF2B5EF4-FFF2-40B4-BE49-F238E27FC236}">
                  <a16:creationId xmlns:a16="http://schemas.microsoft.com/office/drawing/2014/main" id="{1F390948-FEA6-BB6F-1713-DBFA519CFE0E}"/>
                </a:ext>
              </a:extLst>
            </p:cNvPr>
            <p:cNvSpPr txBox="1"/>
            <p:nvPr/>
          </p:nvSpPr>
          <p:spPr>
            <a:xfrm>
              <a:off x="12752140" y="2549084"/>
              <a:ext cx="551319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ยุคเหล็ก (</a:t>
              </a:r>
              <a:r>
                <a:rPr lang="en-US" sz="6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Iron Age)</a:t>
              </a:r>
              <a:endParaRPr lang="th-TH" sz="6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endParaRPr lang="en-US" sz="6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0590666-804F-3422-FF9C-8AEFF70E56D4}"/>
                </a:ext>
              </a:extLst>
            </p:cNvPr>
            <p:cNvSpPr txBox="1"/>
            <p:nvPr/>
          </p:nvSpPr>
          <p:spPr>
            <a:xfrm>
              <a:off x="12632809" y="3656891"/>
              <a:ext cx="474079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เป็นยุคที่มีการพัฒนาเปลี่ยนแปลงของเทคโนโลยีมากขึ้น โดยมีการนําเอาเหล็กมาใช้เป็นเครื่องมือ วัสดุ อุปกรณ์ และอาวุธยุทโธปกรณ์แทนโลหะ</a:t>
              </a:r>
              <a:r>
                <a:rPr lang="th-TH" sz="48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สําริด</a:t>
              </a:r>
              <a:endParaRPr lang="en-US" sz="48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69CE554A-2D69-EA75-F855-83873D0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407227" y="8130878"/>
              <a:ext cx="1656807" cy="1656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1985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F977-EDA8-B892-7F9E-66B3B2BA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4AC15B-62E8-9E6A-ACB2-B820146BEF1A}"/>
              </a:ext>
            </a:extLst>
          </p:cNvPr>
          <p:cNvSpPr/>
          <p:nvPr/>
        </p:nvSpPr>
        <p:spPr>
          <a:xfrm flipV="1">
            <a:off x="15518065" y="-344655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51D7A9-79D0-59F1-5AB8-86398F6F6BAB}"/>
              </a:ext>
            </a:extLst>
          </p:cNvPr>
          <p:cNvSpPr/>
          <p:nvPr/>
        </p:nvSpPr>
        <p:spPr>
          <a:xfrm>
            <a:off x="12173661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0944EAFD-3AE8-3225-B4BF-67031B2D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21963AB-9B90-C304-5B01-D9E8BD020A3F}"/>
              </a:ext>
            </a:extLst>
          </p:cNvPr>
          <p:cNvGrpSpPr/>
          <p:nvPr/>
        </p:nvGrpSpPr>
        <p:grpSpPr>
          <a:xfrm>
            <a:off x="125495" y="472597"/>
            <a:ext cx="8673442" cy="9387307"/>
            <a:chOff x="125495" y="472597"/>
            <a:chExt cx="8673442" cy="9387307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0F5F9297-5913-968E-98AF-E7956BD97045}"/>
                </a:ext>
              </a:extLst>
            </p:cNvPr>
            <p:cNvSpPr/>
            <p:nvPr/>
          </p:nvSpPr>
          <p:spPr>
            <a:xfrm>
              <a:off x="304200" y="9486900"/>
              <a:ext cx="3061970" cy="373004"/>
            </a:xfrm>
            <a:custGeom>
              <a:avLst/>
              <a:gdLst/>
              <a:ahLst/>
              <a:cxnLst/>
              <a:rect l="l" t="t" r="r" b="b"/>
              <a:pathLst>
                <a:path w="3061970" h="373004">
                  <a:moveTo>
                    <a:pt x="0" y="0"/>
                  </a:moveTo>
                  <a:lnTo>
                    <a:pt x="3061971" y="0"/>
                  </a:lnTo>
                  <a:lnTo>
                    <a:pt x="3061971" y="373004"/>
                  </a:lnTo>
                  <a:lnTo>
                    <a:pt x="0" y="37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437BC85C-BFE4-2652-9080-8F230EFE6137}"/>
                </a:ext>
              </a:extLst>
            </p:cNvPr>
            <p:cNvGrpSpPr/>
            <p:nvPr/>
          </p:nvGrpSpPr>
          <p:grpSpPr>
            <a:xfrm>
              <a:off x="125495" y="472597"/>
              <a:ext cx="8673442" cy="8853069"/>
              <a:chOff x="363464" y="2480879"/>
              <a:chExt cx="9078248" cy="7429728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60BA5394-45E4-BA19-380E-3DF245A3374D}"/>
                  </a:ext>
                </a:extLst>
              </p:cNvPr>
              <p:cNvSpPr/>
              <p:nvPr/>
            </p:nvSpPr>
            <p:spPr>
              <a:xfrm>
                <a:off x="925549" y="3079104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BC36CA56-E7D9-09EB-5053-09EA6F039944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282F5111-70CD-E51E-0081-59553D82C4EA}"/>
                </a:ext>
              </a:extLst>
            </p:cNvPr>
            <p:cNvSpPr txBox="1"/>
            <p:nvPr/>
          </p:nvSpPr>
          <p:spPr>
            <a:xfrm>
              <a:off x="963126" y="663980"/>
              <a:ext cx="695034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ยุคปฏิวัติอุตสาหกรรม (</a:t>
              </a:r>
              <a:r>
                <a:rPr lang="en-US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Industrial Revolution) </a:t>
              </a:r>
              <a:endParaRPr lang="en-US" sz="66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96490F54-24A3-A867-49E6-012BB200833E}"/>
                </a:ext>
              </a:extLst>
            </p:cNvPr>
            <p:cNvSpPr txBox="1"/>
            <p:nvPr/>
          </p:nvSpPr>
          <p:spPr>
            <a:xfrm>
              <a:off x="544633" y="2818077"/>
              <a:ext cx="7559688" cy="5909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เป็นยุคที่มีความเจริญด้านพลังงาน มีการสร้าง และเกิดเทคโนโลยีต่าง ๆ มากขึ้น อีกทั้งยังมีการสร้างโรงงานทอผ้า มีการพัฒนาสิ่งก่อสร้างต่าง ๆ ตัวอย่างเช่น สะพาน เขื่อน ท่อ ถนน การสื่อสารและคมนาคม เช่น การรถไฟ การพิมพ์ การถ่ายภาพ โทรเลข โทรศัพท์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FD3ECB0-023A-E79E-D70F-9FB4D020F6AA}"/>
              </a:ext>
            </a:extLst>
          </p:cNvPr>
          <p:cNvGrpSpPr/>
          <p:nvPr/>
        </p:nvGrpSpPr>
        <p:grpSpPr>
          <a:xfrm>
            <a:off x="9069924" y="1884700"/>
            <a:ext cx="8913367" cy="8211977"/>
            <a:chOff x="9069924" y="1884700"/>
            <a:chExt cx="8913367" cy="8211977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D4139F67-493E-FFAD-305A-59ED079F7912}"/>
                </a:ext>
              </a:extLst>
            </p:cNvPr>
            <p:cNvGrpSpPr/>
            <p:nvPr/>
          </p:nvGrpSpPr>
          <p:grpSpPr>
            <a:xfrm>
              <a:off x="9069924" y="1884700"/>
              <a:ext cx="8913367" cy="8211977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D3D00683-DF03-5165-AF4D-0123EDEE983A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599B8FB9-7C08-0ECF-6363-0ED283AF8252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95947F33-4B64-84D5-1B75-4837B2B0DEA8}"/>
                </a:ext>
              </a:extLst>
            </p:cNvPr>
            <p:cNvSpPr txBox="1"/>
            <p:nvPr/>
          </p:nvSpPr>
          <p:spPr>
            <a:xfrm>
              <a:off x="9220200" y="3086636"/>
              <a:ext cx="8433279" cy="624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เป็นยุคที่มีการเจริญเติบโตมากด้านเทคโนโลยี กระบวนการผลิต ทางเทคโนโลยีได้เพิ่มมากขึ้น และนําไปสู่การเจริญเติบโต ซึ่งประกอบด้วย </a:t>
              </a:r>
              <a:br>
                <a:rPr lang="en-US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4 ขั้นตอน ได้แก่ </a:t>
              </a:r>
              <a:endParaRPr lang="en-US" sz="50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5.1 ความเข้าใจพื้นฐานด้านเทคโนโลยี</a:t>
              </a:r>
            </a:p>
            <a:p>
              <a:pPr algn="thaiDist"/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5.2 การให้ความรู้ด้านเทคนิคของเทคโนโลยี</a:t>
              </a:r>
            </a:p>
            <a:p>
              <a:pPr algn="thaiDist"/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5.3 การประเมินผลด้านเทคโนโลยี</a:t>
              </a:r>
            </a:p>
            <a:p>
              <a:pPr algn="thaiDist"/>
              <a:r>
                <a:rPr lang="th-TH" sz="5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5.4 อนาคตของเทคโนโลยี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7D868C11-A43F-FF14-B50B-BF64F0418B28}"/>
                </a:ext>
              </a:extLst>
            </p:cNvPr>
            <p:cNvSpPr txBox="1"/>
            <p:nvPr/>
          </p:nvSpPr>
          <p:spPr>
            <a:xfrm>
              <a:off x="9737457" y="1901904"/>
              <a:ext cx="695034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ยุคศตวรรษที่ 20 </a:t>
              </a:r>
              <a:endParaRPr lang="en-US" sz="66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88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D2833-2467-0918-3691-3EC75AB5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5E0F77-7979-164F-C762-B72866440F44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BFE6F4-57B1-7A6B-29B3-FE24AEFC091F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9A47C39-7FBB-6BFD-E16A-A09814B15728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5E091A-4C3A-F56B-2DE8-0B998D42B733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6C0B159-A43D-8BFD-5BF0-2C2204E37A55}"/>
              </a:ext>
            </a:extLst>
          </p:cNvPr>
          <p:cNvSpPr/>
          <p:nvPr/>
        </p:nvSpPr>
        <p:spPr>
          <a:xfrm>
            <a:off x="12173661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3FA36DD-8908-451A-5C7C-DBDCA1B0CD4C}"/>
              </a:ext>
            </a:extLst>
          </p:cNvPr>
          <p:cNvGrpSpPr/>
          <p:nvPr/>
        </p:nvGrpSpPr>
        <p:grpSpPr>
          <a:xfrm>
            <a:off x="109116" y="286095"/>
            <a:ext cx="11092284" cy="1814434"/>
            <a:chOff x="0" y="0"/>
            <a:chExt cx="2240474" cy="4064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289720B-0945-AAD4-2CF4-1C6B7DC0A7F6}"/>
                </a:ext>
              </a:extLst>
            </p:cNvPr>
            <p:cNvSpPr/>
            <p:nvPr/>
          </p:nvSpPr>
          <p:spPr>
            <a:xfrm>
              <a:off x="0" y="0"/>
              <a:ext cx="2240474" cy="406400"/>
            </a:xfrm>
            <a:custGeom>
              <a:avLst/>
              <a:gdLst/>
              <a:ahLst/>
              <a:cxnLst/>
              <a:rect l="l" t="t" r="r" b="b"/>
              <a:pathLst>
                <a:path w="2240474" h="406400">
                  <a:moveTo>
                    <a:pt x="2037274" y="0"/>
                  </a:moveTo>
                  <a:cubicBezTo>
                    <a:pt x="2149498" y="0"/>
                    <a:pt x="2240474" y="90976"/>
                    <a:pt x="2240474" y="203200"/>
                  </a:cubicBezTo>
                  <a:cubicBezTo>
                    <a:pt x="2240474" y="315424"/>
                    <a:pt x="2149498" y="406400"/>
                    <a:pt x="20372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6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BA147A1-73F0-A5BC-6BEE-E3D2F113062D}"/>
                </a:ext>
              </a:extLst>
            </p:cNvPr>
            <p:cNvSpPr txBox="1"/>
            <p:nvPr/>
          </p:nvSpPr>
          <p:spPr>
            <a:xfrm>
              <a:off x="0" y="-28575"/>
              <a:ext cx="2240474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4C9914AF-E743-A6AF-4CDF-A0D2BB44F276}"/>
              </a:ext>
            </a:extLst>
          </p:cNvPr>
          <p:cNvSpPr txBox="1"/>
          <p:nvPr/>
        </p:nvSpPr>
        <p:spPr>
          <a:xfrm>
            <a:off x="1929060" y="725738"/>
            <a:ext cx="898123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0"/>
              </a:lnSpc>
            </a:pPr>
            <a:r>
              <a:rPr lang="th-TH" sz="8000" b="1" dirty="0">
                <a:latin typeface="Poppins Ultra-Bold"/>
                <a:cs typeface="+mj-cs"/>
              </a:rPr>
              <a:t>วิวัฒนาการเทคโนโลยีในปัจจุบัน</a:t>
            </a:r>
            <a:endParaRPr lang="en-US" sz="8000" b="1" dirty="0">
              <a:latin typeface="Poppins Ultra-Bold"/>
              <a:cs typeface="+mj-cs"/>
            </a:endParaRPr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93479791-2B4F-2F85-6776-5CA17AF6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3E9CFE28-6EB7-70FB-F499-812BE32E78AE}"/>
              </a:ext>
            </a:extLst>
          </p:cNvPr>
          <p:cNvGrpSpPr/>
          <p:nvPr/>
        </p:nvGrpSpPr>
        <p:grpSpPr>
          <a:xfrm>
            <a:off x="323037" y="2324100"/>
            <a:ext cx="10563194" cy="7668312"/>
            <a:chOff x="323037" y="2324100"/>
            <a:chExt cx="10563194" cy="7668312"/>
          </a:xfrm>
        </p:grpSpPr>
        <p:sp>
          <p:nvSpPr>
            <p:cNvPr id="38" name="สี่เหลี่ยมผืนผ้า: มุมมน 37">
              <a:extLst>
                <a:ext uri="{FF2B5EF4-FFF2-40B4-BE49-F238E27FC236}">
                  <a16:creationId xmlns:a16="http://schemas.microsoft.com/office/drawing/2014/main" id="{16AA191A-3CC9-6727-0D53-8AD9D4B8E88B}"/>
                </a:ext>
              </a:extLst>
            </p:cNvPr>
            <p:cNvSpPr/>
            <p:nvPr/>
          </p:nvSpPr>
          <p:spPr>
            <a:xfrm>
              <a:off x="323037" y="2324100"/>
              <a:ext cx="10563194" cy="7668312"/>
            </a:xfrm>
            <a:prstGeom prst="roundRect">
              <a:avLst>
                <a:gd name="adj" fmla="val 6846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"/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DA632F91-9844-A6D4-EDC2-45FDF54DE029}"/>
                </a:ext>
              </a:extLst>
            </p:cNvPr>
            <p:cNvGrpSpPr/>
            <p:nvPr/>
          </p:nvGrpSpPr>
          <p:grpSpPr>
            <a:xfrm>
              <a:off x="533400" y="2705100"/>
              <a:ext cx="9906001" cy="6907234"/>
              <a:chOff x="244411" y="-160092"/>
              <a:chExt cx="26025102" cy="20082315"/>
            </a:xfrm>
          </p:grpSpPr>
          <p:grpSp>
            <p:nvGrpSpPr>
              <p:cNvPr id="40" name="Group 3">
                <a:extLst>
                  <a:ext uri="{FF2B5EF4-FFF2-40B4-BE49-F238E27FC236}">
                    <a16:creationId xmlns:a16="http://schemas.microsoft.com/office/drawing/2014/main" id="{88E823F1-4915-9397-DAD9-694AB39C8918}"/>
                  </a:ext>
                </a:extLst>
              </p:cNvPr>
              <p:cNvGrpSpPr/>
              <p:nvPr/>
            </p:nvGrpSpPr>
            <p:grpSpPr>
              <a:xfrm>
                <a:off x="244411" y="-160092"/>
                <a:ext cx="26025102" cy="20082315"/>
                <a:chOff x="62008" y="-40616"/>
                <a:chExt cx="6602665" cy="5094958"/>
              </a:xfrm>
            </p:grpSpPr>
            <p:sp>
              <p:nvSpPr>
                <p:cNvPr id="48" name="Freeform 4">
                  <a:extLst>
                    <a:ext uri="{FF2B5EF4-FFF2-40B4-BE49-F238E27FC236}">
                      <a16:creationId xmlns:a16="http://schemas.microsoft.com/office/drawing/2014/main" id="{9E7BD0BA-5DC2-681C-449C-C7E88AC0DA62}"/>
                    </a:ext>
                  </a:extLst>
                </p:cNvPr>
                <p:cNvSpPr/>
                <p:nvPr/>
              </p:nvSpPr>
              <p:spPr>
                <a:xfrm>
                  <a:off x="62008" y="-40616"/>
                  <a:ext cx="6602665" cy="509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374" h="3038863">
                      <a:moveTo>
                        <a:pt x="5620914" y="3038863"/>
                      </a:moveTo>
                      <a:lnTo>
                        <a:pt x="124460" y="3038863"/>
                      </a:lnTo>
                      <a:cubicBezTo>
                        <a:pt x="55880" y="3038863"/>
                        <a:pt x="0" y="2982983"/>
                        <a:pt x="0" y="2914403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5620914" y="0"/>
                      </a:lnTo>
                      <a:cubicBezTo>
                        <a:pt x="5689494" y="0"/>
                        <a:pt x="5745374" y="55880"/>
                        <a:pt x="5745374" y="124460"/>
                      </a:cubicBezTo>
                      <a:lnTo>
                        <a:pt x="5745374" y="2914403"/>
                      </a:lnTo>
                      <a:cubicBezTo>
                        <a:pt x="5745374" y="2982983"/>
                        <a:pt x="5689494" y="3038863"/>
                        <a:pt x="5620914" y="30388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sp>
            <p:nvSpPr>
              <p:cNvPr id="41" name="AutoShape 5">
                <a:extLst>
                  <a:ext uri="{FF2B5EF4-FFF2-40B4-BE49-F238E27FC236}">
                    <a16:creationId xmlns:a16="http://schemas.microsoft.com/office/drawing/2014/main" id="{8432C521-56AB-7EDC-7FF6-83034BBD6334}"/>
                  </a:ext>
                </a:extLst>
              </p:cNvPr>
              <p:cNvSpPr/>
              <p:nvPr/>
            </p:nvSpPr>
            <p:spPr>
              <a:xfrm>
                <a:off x="311633" y="1266419"/>
                <a:ext cx="25957877" cy="377382"/>
              </a:xfrm>
              <a:prstGeom prst="line">
                <a:avLst/>
              </a:prstGeom>
              <a:ln w="12700" cap="rnd">
                <a:solidFill>
                  <a:schemeClr val="bg1">
                    <a:lumMod val="50000"/>
                  </a:schemeClr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th-TH"/>
              </a:p>
            </p:txBody>
          </p:sp>
          <p:grpSp>
            <p:nvGrpSpPr>
              <p:cNvPr id="42" name="Group 6">
                <a:extLst>
                  <a:ext uri="{FF2B5EF4-FFF2-40B4-BE49-F238E27FC236}">
                    <a16:creationId xmlns:a16="http://schemas.microsoft.com/office/drawing/2014/main" id="{6CFC65E4-447A-22E5-EFD6-C0AA85C4E3E5}"/>
                  </a:ext>
                </a:extLst>
              </p:cNvPr>
              <p:cNvGrpSpPr/>
              <p:nvPr/>
            </p:nvGrpSpPr>
            <p:grpSpPr>
              <a:xfrm rot="-10800000">
                <a:off x="3084082" y="129591"/>
                <a:ext cx="763801" cy="763799"/>
                <a:chOff x="-47594683" y="-2215712"/>
                <a:chExt cx="16741689" cy="16741662"/>
              </a:xfrm>
            </p:grpSpPr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6FFCF764-F757-E49E-6675-FE965D62DB7E}"/>
                    </a:ext>
                  </a:extLst>
                </p:cNvPr>
                <p:cNvSpPr/>
                <p:nvPr/>
              </p:nvSpPr>
              <p:spPr>
                <a:xfrm>
                  <a:off x="-47594683" y="-2215712"/>
                  <a:ext cx="16741689" cy="16741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ECED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43" name="Group 8">
                <a:extLst>
                  <a:ext uri="{FF2B5EF4-FFF2-40B4-BE49-F238E27FC236}">
                    <a16:creationId xmlns:a16="http://schemas.microsoft.com/office/drawing/2014/main" id="{FCF2D9CC-3F77-EFB5-447D-70B92B5C276D}"/>
                  </a:ext>
                </a:extLst>
              </p:cNvPr>
              <p:cNvGrpSpPr/>
              <p:nvPr/>
            </p:nvGrpSpPr>
            <p:grpSpPr>
              <a:xfrm rot="-10800000">
                <a:off x="1884813" y="161370"/>
                <a:ext cx="763808" cy="763808"/>
                <a:chOff x="-28910564" y="-2912447"/>
                <a:chExt cx="16741849" cy="16741854"/>
              </a:xfrm>
            </p:grpSpPr>
            <p:sp>
              <p:nvSpPr>
                <p:cNvPr id="46" name="Freeform 9">
                  <a:extLst>
                    <a:ext uri="{FF2B5EF4-FFF2-40B4-BE49-F238E27FC236}">
                      <a16:creationId xmlns:a16="http://schemas.microsoft.com/office/drawing/2014/main" id="{6B7D044F-FAC6-AF66-1435-08EFD505AF70}"/>
                    </a:ext>
                  </a:extLst>
                </p:cNvPr>
                <p:cNvSpPr/>
                <p:nvPr/>
              </p:nvSpPr>
              <p:spPr>
                <a:xfrm>
                  <a:off x="-28910564" y="-2912447"/>
                  <a:ext cx="16741849" cy="16741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BD60DA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  <p:grpSp>
            <p:nvGrpSpPr>
              <p:cNvPr id="44" name="Group 10">
                <a:extLst>
                  <a:ext uri="{FF2B5EF4-FFF2-40B4-BE49-F238E27FC236}">
                    <a16:creationId xmlns:a16="http://schemas.microsoft.com/office/drawing/2014/main" id="{93849259-0237-E572-EC28-080475DB78CF}"/>
                  </a:ext>
                </a:extLst>
              </p:cNvPr>
              <p:cNvGrpSpPr/>
              <p:nvPr/>
            </p:nvGrpSpPr>
            <p:grpSpPr>
              <a:xfrm rot="-10800000">
                <a:off x="726318" y="161370"/>
                <a:ext cx="763803" cy="763802"/>
                <a:chOff x="-11119849" y="-2912315"/>
                <a:chExt cx="16741738" cy="16741717"/>
              </a:xfrm>
            </p:grpSpPr>
            <p:sp>
              <p:nvSpPr>
                <p:cNvPr id="45" name="Freeform 11">
                  <a:extLst>
                    <a:ext uri="{FF2B5EF4-FFF2-40B4-BE49-F238E27FC236}">
                      <a16:creationId xmlns:a16="http://schemas.microsoft.com/office/drawing/2014/main" id="{2C1BD850-2F42-5BA9-879C-503E32050417}"/>
                    </a:ext>
                  </a:extLst>
                </p:cNvPr>
                <p:cNvSpPr/>
                <p:nvPr/>
              </p:nvSpPr>
              <p:spPr>
                <a:xfrm>
                  <a:off x="-11119849" y="-2912315"/>
                  <a:ext cx="16741738" cy="16741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71717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endParaRPr lang="th-TH"/>
                </a:p>
              </p:txBody>
            </p:sp>
          </p:grpSp>
        </p:grp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7D3F3D0D-44CB-8493-C0BD-2CBA29E7F2D6}"/>
                </a:ext>
              </a:extLst>
            </p:cNvPr>
            <p:cNvSpPr txBox="1"/>
            <p:nvPr/>
          </p:nvSpPr>
          <p:spPr>
            <a:xfrm>
              <a:off x="862193" y="3549113"/>
              <a:ext cx="9177632" cy="6093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ปัจจุบันมีการสร้างเทคโนโลยีที่ทันสมัย</a:t>
              </a:r>
              <a:r>
                <a:rPr lang="th-TH" sz="6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จํานวน</a:t>
              </a:r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มาก โดยผู้ประกอบการ</a:t>
              </a:r>
              <a:r>
                <a:rPr lang="th-TH" sz="6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นําม</a:t>
              </a:r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าใช้กับธุรกิจเพื่อ</a:t>
              </a:r>
              <a:r>
                <a:rPr lang="th-TH" sz="6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อํานว</a:t>
              </a:r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ยความสะดวกต่อการพัฒนาสินค้าหรือบริการ </a:t>
              </a:r>
              <a:r>
                <a:rPr lang="th-TH" sz="6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ทําให</a:t>
              </a:r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้เกิดเทคโนโลยีใหม่ ๆ ส่งผลให้เกิดความเจริญก้าวหน้าอย่างรอบด้าน เช่น</a:t>
              </a:r>
            </a:p>
          </p:txBody>
        </p:sp>
      </p:grpSp>
      <p:sp>
        <p:nvSpPr>
          <p:cNvPr id="51" name="TextBox 16">
            <a:extLst>
              <a:ext uri="{FF2B5EF4-FFF2-40B4-BE49-F238E27FC236}">
                <a16:creationId xmlns:a16="http://schemas.microsoft.com/office/drawing/2014/main" id="{68465A60-7828-73D9-4E66-68D0E32AD084}"/>
              </a:ext>
            </a:extLst>
          </p:cNvPr>
          <p:cNvSpPr txBox="1"/>
          <p:nvPr/>
        </p:nvSpPr>
        <p:spPr>
          <a:xfrm>
            <a:off x="349819" y="972908"/>
            <a:ext cx="2385691" cy="148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50"/>
              </a:lnSpc>
            </a:pPr>
            <a:r>
              <a:rPr lang="th-TH" sz="16600" b="1" dirty="0">
                <a:solidFill>
                  <a:schemeClr val="bg1"/>
                </a:solidFill>
                <a:latin typeface="Poppins Ultra-Bold"/>
                <a:cs typeface="+mj-cs"/>
              </a:rPr>
              <a:t>0</a:t>
            </a:r>
            <a:r>
              <a:rPr lang="en-US" sz="1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</a:p>
        </p:txBody>
      </p:sp>
      <p:pic>
        <p:nvPicPr>
          <p:cNvPr id="1026" name="Picture 2" descr="Swipe Up To The Moon Sticker">
            <a:extLst>
              <a:ext uri="{FF2B5EF4-FFF2-40B4-BE49-F238E27FC236}">
                <a16:creationId xmlns:a16="http://schemas.microsoft.com/office/drawing/2014/main" id="{1D8046AC-E1F1-C601-15E6-6FA60B55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923" y="2861294"/>
            <a:ext cx="6230808" cy="62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00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B87E-E4A8-9096-3717-EF76FD5D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5D15D90-F039-D6F8-29A7-BF118F5C671D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47F57366-C19A-B05E-B62C-AC33AB47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F49BB443-103F-2AEA-ABBC-642493593392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07CB5A1C-BBAE-25EA-C82C-EEC269CD4EF6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17769092-CBC4-D34C-57AB-A10CD63E6F5E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39418D4E-C498-CAAC-9441-74C6E03FA3C9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8E6706AE-F677-27C2-C756-BB7FC0BF9CE9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6D90169C-8514-CE69-822B-48E986F0809B}"/>
                </a:ext>
              </a:extLst>
            </p:cNvPr>
            <p:cNvSpPr txBox="1"/>
            <p:nvPr/>
          </p:nvSpPr>
          <p:spPr>
            <a:xfrm>
              <a:off x="340017" y="427096"/>
              <a:ext cx="7737183" cy="5078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เทคโนโลยีการสร้างภาพเสมือนจริง</a:t>
              </a:r>
            </a:p>
            <a:p>
              <a:pPr algn="ctr"/>
              <a:r>
                <a:rPr lang="th-TH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Virtual Reality : VR) </a:t>
              </a:r>
              <a:endPara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เป็นเทคโนโลยีจำลองภาพเสมือน</a:t>
              </a:r>
              <a:b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ของสถานที่ กิจกรรม หรือบทบาทจำลองในสถานการณ์ต่าง ๆ ผ่าน</a:t>
              </a:r>
              <a:r>
                <a:rPr lang="th-TH" sz="54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ซอฟแวร์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และฮาร์ดแวร์ที่ถูกออกแบบมาโดยเฉพาะ</a:t>
              </a: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44FC21F-DD3A-6A10-2F3D-27DCD30D952D}"/>
              </a:ext>
            </a:extLst>
          </p:cNvPr>
          <p:cNvGrpSpPr/>
          <p:nvPr/>
        </p:nvGrpSpPr>
        <p:grpSpPr>
          <a:xfrm>
            <a:off x="9144000" y="983294"/>
            <a:ext cx="8913367" cy="8876610"/>
            <a:chOff x="9144000" y="983294"/>
            <a:chExt cx="8913367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A44F3A24-FE2A-CF8A-878D-FB33DEBC5D5F}"/>
                </a:ext>
              </a:extLst>
            </p:cNvPr>
            <p:cNvGrpSpPr/>
            <p:nvPr/>
          </p:nvGrpSpPr>
          <p:grpSpPr>
            <a:xfrm>
              <a:off x="9144000" y="983294"/>
              <a:ext cx="8913367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90EABF65-691A-AA8C-8A15-6CB868C4BA24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5BF4A487-9F68-0DB6-1860-CB39D76827BF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40A45801-B4C8-ECE0-C121-565F3B00EA11}"/>
                </a:ext>
              </a:extLst>
            </p:cNvPr>
            <p:cNvSpPr txBox="1"/>
            <p:nvPr/>
          </p:nvSpPr>
          <p:spPr>
            <a:xfrm>
              <a:off x="9220200" y="1288094"/>
              <a:ext cx="8386198" cy="5078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การซ้อนภาพจําลองไปใน</a:t>
              </a:r>
            </a:p>
            <a:p>
              <a:pPr algn="ctr"/>
              <a:r>
                <a:rPr lang="th-TH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ภาพจริง (</a:t>
              </a:r>
              <a:r>
                <a:rPr lang="en-US" sz="5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Augmented Reality: AR)</a:t>
              </a:r>
            </a:p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เป็นเทคโนโลยีที่ผสมผสานเทคโนโลยีการมองเห็นกับโลกของความเป็นจริงมาเป็นหนึ่งเดียว ด้วยการซ้อนเทคโนโลยีเข้ากับการมองของมนุษย์</a:t>
              </a:r>
            </a:p>
          </p:txBody>
        </p:sp>
      </p:grpSp>
      <p:pic>
        <p:nvPicPr>
          <p:cNvPr id="1026" name="Picture 2" descr="แว่นVR” ที่หลายคนยังไม่รู้ว่าสามารถเป็นส่วนหนึ่งของธุรกิจได้ - ข่าวเทคโนโลยี">
            <a:extLst>
              <a:ext uri="{FF2B5EF4-FFF2-40B4-BE49-F238E27FC236}">
                <a16:creationId xmlns:a16="http://schemas.microsoft.com/office/drawing/2014/main" id="{5DD4FF02-9DC1-23A5-42EE-E29E59B4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9" b="97884" l="10000" r="93200">
                        <a14:foregroundMark x1="61400" y1="85450" x2="61400" y2="85450"/>
                        <a14:foregroundMark x1="71800" y1="88624" x2="74400" y2="92593"/>
                        <a14:foregroundMark x1="74400" y1="82540" x2="53200" y2="88624"/>
                        <a14:foregroundMark x1="53200" y1="88624" x2="52200" y2="88624"/>
                        <a14:foregroundMark x1="61000" y1="98148" x2="61000" y2="98148"/>
                        <a14:foregroundMark x1="50600" y1="16931" x2="50600" y2="16931"/>
                        <a14:foregroundMark x1="48400" y1="16402" x2="46800" y2="16931"/>
                        <a14:foregroundMark x1="45200" y1="19577" x2="36000" y2="22487"/>
                        <a14:foregroundMark x1="93200" y1="40212" x2="93200" y2="40212"/>
                        <a14:foregroundMark x1="52200" y1="9259" x2="52200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505409"/>
            <a:ext cx="4425552" cy="334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รู้ทันเทรนด์ AR นวัตกรรมที่จะเข้ามาเปลี่ยนอนาคต – The Gen C Blog">
            <a:extLst>
              <a:ext uri="{FF2B5EF4-FFF2-40B4-BE49-F238E27FC236}">
                <a16:creationId xmlns:a16="http://schemas.microsoft.com/office/drawing/2014/main" id="{7106FAFA-7AF9-B79D-0CBF-CAFEE372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140" y="6029490"/>
            <a:ext cx="4818812" cy="321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30DB70ED-AABB-3957-F576-463923EAD303}"/>
              </a:ext>
            </a:extLst>
          </p:cNvPr>
          <p:cNvSpPr/>
          <p:nvPr/>
        </p:nvSpPr>
        <p:spPr>
          <a:xfrm>
            <a:off x="8530779" y="7335711"/>
            <a:ext cx="1958700" cy="2627608"/>
          </a:xfrm>
          <a:custGeom>
            <a:avLst/>
            <a:gdLst/>
            <a:ahLst/>
            <a:cxnLst/>
            <a:rect l="l" t="t" r="r" b="b"/>
            <a:pathLst>
              <a:path w="1958700" h="2627608">
                <a:moveTo>
                  <a:pt x="0" y="0"/>
                </a:moveTo>
                <a:lnTo>
                  <a:pt x="1958701" y="0"/>
                </a:lnTo>
                <a:lnTo>
                  <a:pt x="1958701" y="2627608"/>
                </a:lnTo>
                <a:lnTo>
                  <a:pt x="0" y="2627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27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2C893-8490-697D-AB13-B4DC6D09B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F8A057E1-48A4-F31D-E512-100B12BE4D78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EB09F066-64EC-404E-2E45-E4EA3BD1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9F7C167D-21B4-1512-1F97-2499CDEBCB01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6357D2F-5FE1-EC92-B66F-EF6E37F1DD99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521593F1-6649-8971-8378-054D50520B92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3CBB7F43-B1E3-1BA2-C4B2-6817CF71A5CD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C8CC87E0-0333-9793-EC6C-4B5F48FF4428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3D6552C9-A3CB-38ED-1284-3D0B58544034}"/>
                </a:ext>
              </a:extLst>
            </p:cNvPr>
            <p:cNvSpPr txBox="1"/>
            <p:nvPr/>
          </p:nvSpPr>
          <p:spPr>
            <a:xfrm>
              <a:off x="331640" y="639704"/>
              <a:ext cx="7974160" cy="5032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1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ปัญญาประดิษฐ์ (</a:t>
              </a:r>
              <a:r>
                <a:rPr lang="en-US" sz="51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Artificial Intelligence: AI) 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เป็นคอมพิวเตอร์ที่สามารถคิดและวิเคราะห์สิ่งต่าง ๆ สามารถตอบโต้ได้ด้วยเหตุผลที่ดีเยี่ยมอีกทั้งยังเรียนรู้และจดจําสิ่งที่ผ่านมาได้ เช่นโซเฟียหุ่นยนต์ </a:t>
              </a:r>
              <a:r>
                <a:rPr lang="en-US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AI</a:t>
              </a:r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ของ </a:t>
              </a:r>
              <a:r>
                <a:rPr lang="en-US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Hanson Robotics</a:t>
              </a:r>
              <a:endParaRPr lang="th-TH" sz="5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40366DA-4F08-8173-3336-8FFBB24EEFEA}"/>
              </a:ext>
            </a:extLst>
          </p:cNvPr>
          <p:cNvGrpSpPr/>
          <p:nvPr/>
        </p:nvGrpSpPr>
        <p:grpSpPr>
          <a:xfrm>
            <a:off x="9144000" y="983294"/>
            <a:ext cx="8913367" cy="8876610"/>
            <a:chOff x="9144000" y="983294"/>
            <a:chExt cx="8913367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1ACDCE09-960D-14C8-01EB-E1C261EDF220}"/>
                </a:ext>
              </a:extLst>
            </p:cNvPr>
            <p:cNvGrpSpPr/>
            <p:nvPr/>
          </p:nvGrpSpPr>
          <p:grpSpPr>
            <a:xfrm>
              <a:off x="9144000" y="983294"/>
              <a:ext cx="8913367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D584320C-51C3-5AA1-060A-B53E84E58B9C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1717C938-D4C7-7B53-2148-7C5F6AFC95DC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8F8B8A55-B536-08DD-B7EE-663C6958C8BB}"/>
                </a:ext>
              </a:extLst>
            </p:cNvPr>
            <p:cNvSpPr txBox="1"/>
            <p:nvPr/>
          </p:nvSpPr>
          <p:spPr>
            <a:xfrm>
              <a:off x="9274567" y="998213"/>
              <a:ext cx="8386198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บล็อกเชน 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Blockchain) </a:t>
              </a:r>
              <a:endPara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thaiDist"/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คือ เทคโนโลยีว่าด้วยระบบการเก็บข้อมูลแบบกระจาย(</a:t>
              </a:r>
              <a:r>
                <a:rPr lang="en-US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Decentralized) 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ซึ่งไม่มีตัวกลาง แต่ข้อมูลที่ได้รับการปกป้องจะถูกแชร์และจัดเก็บเป็น</a:t>
              </a:r>
              <a:r>
                <a:rPr lang="th-TH" sz="48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สําเนา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ข้อมูลลักษณะบล็อก(</a:t>
              </a:r>
              <a:r>
                <a:rPr lang="en-US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Block) 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ไว้ในเครื่องของทุกคนที่ใช้ฐานข้อมูลเดียวกันเสมือนห่วงโซ่(</a:t>
              </a:r>
              <a:r>
                <a:rPr lang="en-US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Chain)</a:t>
              </a:r>
              <a:endParaRPr lang="th-TH" sz="48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62FED2-1D42-6964-BAB5-3F6B5C4A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68348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4EE09CF-5F9C-39C5-264A-FF76EFAD8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101" y="5914442"/>
            <a:ext cx="4391264" cy="3416040"/>
          </a:xfrm>
          <a:prstGeom prst="rect">
            <a:avLst/>
          </a:prstGeom>
        </p:spPr>
      </p:pic>
      <p:sp>
        <p:nvSpPr>
          <p:cNvPr id="7" name="Freeform 16">
            <a:extLst>
              <a:ext uri="{FF2B5EF4-FFF2-40B4-BE49-F238E27FC236}">
                <a16:creationId xmlns:a16="http://schemas.microsoft.com/office/drawing/2014/main" id="{C7EB1FC3-4BB2-B9F6-61C7-A57B3AA061FE}"/>
              </a:ext>
            </a:extLst>
          </p:cNvPr>
          <p:cNvSpPr/>
          <p:nvPr/>
        </p:nvSpPr>
        <p:spPr>
          <a:xfrm>
            <a:off x="8831216" y="8148820"/>
            <a:ext cx="1458852" cy="1581471"/>
          </a:xfrm>
          <a:custGeom>
            <a:avLst/>
            <a:gdLst/>
            <a:ahLst/>
            <a:cxnLst/>
            <a:rect l="l" t="t" r="r" b="b"/>
            <a:pathLst>
              <a:path w="1458852" h="1581471">
                <a:moveTo>
                  <a:pt x="0" y="0"/>
                </a:moveTo>
                <a:lnTo>
                  <a:pt x="1458852" y="0"/>
                </a:lnTo>
                <a:lnTo>
                  <a:pt x="1458852" y="1581471"/>
                </a:lnTo>
                <a:lnTo>
                  <a:pt x="0" y="1581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50F0-7135-485F-2E65-B47AFDE73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CCB9F0DE-6598-E505-15D0-A4B950C5FED9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2EFF10C9-813A-020B-9F2C-58EF5B20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F8A7EFFF-006A-E973-AC3F-ACD98A26321B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617E552-F1FF-1D5D-50EE-3CB9F39C6E2C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EC9AF0B8-5741-6A71-9ADE-0BB865A41896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13D286B1-1108-9734-7FDE-AE9CB6129A13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BA1B10B5-CBD4-A6E8-0E2F-10927D14BD49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BB868276-82F1-E85D-1F64-4ECCB0BA9BD2}"/>
                </a:ext>
              </a:extLst>
            </p:cNvPr>
            <p:cNvSpPr txBox="1"/>
            <p:nvPr/>
          </p:nvSpPr>
          <p:spPr>
            <a:xfrm>
              <a:off x="331640" y="342900"/>
              <a:ext cx="7974160" cy="4939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โดรน 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Drone)</a:t>
              </a:r>
            </a:p>
            <a:p>
              <a:pPr algn="thaiDist"/>
              <a:r>
                <a:rPr lang="en-US" sz="51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51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เป็นเทคโนโลยีการบินที่ได้รับการพัฒนาให้มีความสามารถของการบินหลายระยะด้วยระบบอัตโนมัติ </a:t>
              </a:r>
              <a:r>
                <a:rPr lang="th-TH" sz="51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ทําให้</a:t>
              </a:r>
              <a:r>
                <a:rPr lang="th-TH" sz="51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โดรนเข้ามาแทนที่ในการบินหลายระบบ เช่น</a:t>
              </a:r>
              <a:r>
                <a:rPr lang="en-US" sz="51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51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การเกษตรที่จากเดิมใช้เครื่องพ่นยาใส่พืชไร่</a:t>
              </a:r>
              <a:endParaRPr lang="th-TH" sz="5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F5918EF-EFB0-7DD7-FFDE-68974447784D}"/>
              </a:ext>
            </a:extLst>
          </p:cNvPr>
          <p:cNvGrpSpPr/>
          <p:nvPr/>
        </p:nvGrpSpPr>
        <p:grpSpPr>
          <a:xfrm>
            <a:off x="9144000" y="983294"/>
            <a:ext cx="8913367" cy="8876610"/>
            <a:chOff x="9144000" y="983294"/>
            <a:chExt cx="8913367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B72065D5-A81A-18F2-90FE-3000E0420C3B}"/>
                </a:ext>
              </a:extLst>
            </p:cNvPr>
            <p:cNvGrpSpPr/>
            <p:nvPr/>
          </p:nvGrpSpPr>
          <p:grpSpPr>
            <a:xfrm>
              <a:off x="9144000" y="983294"/>
              <a:ext cx="8913367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50C67FB2-4707-4098-4B3D-F1833FABEF0B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0D829266-7885-E0C9-AE3A-441154FAA42B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2D511F91-5686-71D8-6211-9BCD3EA270BF}"/>
                </a:ext>
              </a:extLst>
            </p:cNvPr>
            <p:cNvSpPr txBox="1"/>
            <p:nvPr/>
          </p:nvSpPr>
          <p:spPr>
            <a:xfrm>
              <a:off x="9180788" y="1099721"/>
              <a:ext cx="850116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อินเทอร์เน็ตของสรรพสิ่ง </a:t>
              </a:r>
              <a:endParaRPr lang="en-US" sz="6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(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Internet of Things </a:t>
              </a:r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หรือ 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IoT) </a:t>
              </a:r>
            </a:p>
            <a:p>
              <a:pPr algn="thaiDist"/>
              <a:r>
                <a:rPr lang="th-TH" sz="5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เป็นเทคโนโลยีการสื่อสารอุปกรณ์เข้าด้วยกันผ่านอินเทอร์เน็ตซึ่งจะช่วยลดเวลาการจัดการ การดูแลความเป็นอยู่ของมนุษย์ให้ปลอดภัย สะดวกและรวดเร็วมากขึ้น </a:t>
              </a:r>
              <a:endParaRPr lang="th-TH" sz="4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4A8B13A-A647-E6B0-DB65-4C02D7DC2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420" y="5291986"/>
            <a:ext cx="5562600" cy="3260834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8414D5F7-5BDC-4E62-49C7-ABA4192FE6CE}"/>
              </a:ext>
            </a:extLst>
          </p:cNvPr>
          <p:cNvSpPr/>
          <p:nvPr/>
        </p:nvSpPr>
        <p:spPr>
          <a:xfrm>
            <a:off x="8527180" y="8273627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Smart Home Energy GIF by Siemens">
            <a:extLst>
              <a:ext uri="{FF2B5EF4-FFF2-40B4-BE49-F238E27FC236}">
                <a16:creationId xmlns:a16="http://schemas.microsoft.com/office/drawing/2014/main" id="{491416C4-BE2A-ADD3-A07A-B130DABD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48" y="6616063"/>
            <a:ext cx="4894413" cy="27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10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05B93-5673-2694-E599-1AECCDCC6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DB875ED-C0F8-5ACA-C9F1-0F9609EE2540}"/>
              </a:ext>
            </a:extLst>
          </p:cNvPr>
          <p:cNvSpPr/>
          <p:nvPr/>
        </p:nvSpPr>
        <p:spPr>
          <a:xfrm>
            <a:off x="137020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9F0DC970-6065-B7E7-DABB-E01DEC2F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985EF4CD-2327-AD5A-993B-16303B8232FA}"/>
              </a:ext>
            </a:extLst>
          </p:cNvPr>
          <p:cNvSpPr/>
          <p:nvPr/>
        </p:nvSpPr>
        <p:spPr>
          <a:xfrm>
            <a:off x="304200" y="94869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62A6E07-2DC2-2419-98C1-CA33BB83CDD4}"/>
              </a:ext>
            </a:extLst>
          </p:cNvPr>
          <p:cNvGrpSpPr/>
          <p:nvPr/>
        </p:nvGrpSpPr>
        <p:grpSpPr>
          <a:xfrm>
            <a:off x="204524" y="190500"/>
            <a:ext cx="8537948" cy="9058443"/>
            <a:chOff x="204524" y="190500"/>
            <a:chExt cx="8537948" cy="905844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7404C5E8-47B9-18A1-B4A7-64983B4DA6B8}"/>
                </a:ext>
              </a:extLst>
            </p:cNvPr>
            <p:cNvGrpSpPr/>
            <p:nvPr/>
          </p:nvGrpSpPr>
          <p:grpSpPr>
            <a:xfrm>
              <a:off x="204524" y="190500"/>
              <a:ext cx="8537948" cy="9058443"/>
              <a:chOff x="363464" y="2480879"/>
              <a:chExt cx="8936430" cy="7239552"/>
            </a:xfrm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id="{2021E876-698E-7707-1D11-75364A59EA34}"/>
                  </a:ext>
                </a:extLst>
              </p:cNvPr>
              <p:cNvSpPr/>
              <p:nvPr/>
            </p:nvSpPr>
            <p:spPr>
              <a:xfrm>
                <a:off x="783731" y="2888928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id="{39AF1EC1-179B-682F-3414-27FCC857CB91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1A4A8D41-33C1-B96A-1AA0-08ADBF62621F}"/>
                </a:ext>
              </a:extLst>
            </p:cNvPr>
            <p:cNvSpPr txBox="1"/>
            <p:nvPr/>
          </p:nvSpPr>
          <p:spPr>
            <a:xfrm>
              <a:off x="331640" y="342900"/>
              <a:ext cx="7974160" cy="3877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หุ่นยนต์ (</a:t>
              </a:r>
              <a:r>
                <a:rPr lang="en-US" sz="6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Robot)</a:t>
              </a:r>
            </a:p>
            <a:p>
              <a:pPr algn="thaiDist"/>
              <a:r>
                <a:rPr lang="th-TH" sz="6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เป็นเทคโนโลยีที่</a:t>
              </a:r>
              <a:r>
                <a:rPr lang="th-TH" sz="60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นําม</a:t>
              </a:r>
              <a:r>
                <a:rPr lang="th-TH" sz="6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าใช้ทดแทนแรงงานในอนาคตเนื่องจากงานบางชนิด ขาดแคลนแรงงาน</a:t>
              </a:r>
              <a:endParaRPr lang="th-TH" sz="5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B016CEE-6E06-CB7B-449F-E71A97C50A1B}"/>
              </a:ext>
            </a:extLst>
          </p:cNvPr>
          <p:cNvGrpSpPr/>
          <p:nvPr/>
        </p:nvGrpSpPr>
        <p:grpSpPr>
          <a:xfrm>
            <a:off x="8991600" y="983294"/>
            <a:ext cx="9065768" cy="8876610"/>
            <a:chOff x="8991600" y="983294"/>
            <a:chExt cx="9065768" cy="8876610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9AD6E88A-ECAD-9DB1-8401-D285920570AE}"/>
                </a:ext>
              </a:extLst>
            </p:cNvPr>
            <p:cNvGrpSpPr/>
            <p:nvPr/>
          </p:nvGrpSpPr>
          <p:grpSpPr>
            <a:xfrm>
              <a:off x="8999272" y="983294"/>
              <a:ext cx="9058096" cy="8876610"/>
              <a:chOff x="363464" y="2480879"/>
              <a:chExt cx="8778162" cy="7261435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F48C79A7-93CF-2B82-F1B2-334E26B76FD5}"/>
                  </a:ext>
                </a:extLst>
              </p:cNvPr>
              <p:cNvSpPr/>
              <p:nvPr/>
            </p:nvSpPr>
            <p:spPr>
              <a:xfrm>
                <a:off x="625463" y="2910811"/>
                <a:ext cx="8516163" cy="6831503"/>
              </a:xfrm>
              <a:prstGeom prst="roundRect">
                <a:avLst>
                  <a:gd name="adj" fmla="val 11397"/>
                </a:avLst>
              </a:prstGeom>
              <a:solidFill>
                <a:srgbClr val="F7C84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47DBE8D4-0D51-9DCC-7F10-7F7465EF1E5C}"/>
                  </a:ext>
                </a:extLst>
              </p:cNvPr>
              <p:cNvSpPr/>
              <p:nvPr/>
            </p:nvSpPr>
            <p:spPr>
              <a:xfrm>
                <a:off x="363464" y="2480879"/>
                <a:ext cx="8516163" cy="7049378"/>
              </a:xfrm>
              <a:prstGeom prst="roundRect">
                <a:avLst>
                  <a:gd name="adj" fmla="val 11397"/>
                </a:avLst>
              </a:prstGeom>
              <a:solidFill>
                <a:srgbClr val="FFF8F3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FD1FCFF1-503E-8559-0A22-7048786A1174}"/>
                </a:ext>
              </a:extLst>
            </p:cNvPr>
            <p:cNvSpPr txBox="1"/>
            <p:nvPr/>
          </p:nvSpPr>
          <p:spPr>
            <a:xfrm>
              <a:off x="8991600" y="1099721"/>
              <a:ext cx="8794748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ระบบการพิมพ์ 3 มิติ (3</a:t>
              </a:r>
              <a:r>
                <a:rPr lang="en-US" sz="6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 Printing)</a:t>
              </a:r>
            </a:p>
            <a:p>
              <a:pPr algn="thaiDist"/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เป็นเทคโนโลยีการพิมพ์ 3 มิติ เหมาะ</a:t>
              </a:r>
              <a:r>
                <a:rPr lang="th-TH" sz="48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สําหรับ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งานการออกแบบในเครื่องคอมพิวเตอร์ และสามารถพิมพ์ออกมาได้รวดเร็ว โดยไม่จํากัด</a:t>
              </a:r>
              <a:r>
                <a:rPr lang="th-TH" sz="48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จํานวน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เพื่อ</a:t>
              </a:r>
              <a:br>
                <a:rPr lang="en-US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</a:b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สร้างชิ้นงานต้นแบบ (</a:t>
              </a:r>
              <a:r>
                <a:rPr lang="en-US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Prototype) </a:t>
              </a:r>
              <a:r>
                <a:rPr lang="th-TH" sz="48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ที่สามารถจับต้องได้</a:t>
              </a:r>
              <a:endParaRPr lang="th-TH" sz="36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2050" name="Picture 2" descr="Robot Sticker by StephensonLaw">
            <a:extLst>
              <a:ext uri="{FF2B5EF4-FFF2-40B4-BE49-F238E27FC236}">
                <a16:creationId xmlns:a16="http://schemas.microsoft.com/office/drawing/2014/main" id="{857A1B95-D259-A8B8-96B6-64F003C4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68" y="3864846"/>
            <a:ext cx="5894666" cy="58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e 3D Printer Sticker by Purely Imagined">
            <a:extLst>
              <a:ext uri="{FF2B5EF4-FFF2-40B4-BE49-F238E27FC236}">
                <a16:creationId xmlns:a16="http://schemas.microsoft.com/office/drawing/2014/main" id="{F48FF449-5FB3-AD34-C894-3379F9CA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536" y="5545843"/>
            <a:ext cx="4073271" cy="40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13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ธีม3" id="{2A79B4C3-DCBB-4859-942C-80DDA9F10D01}" vid="{20031C5C-8989-476D-A89F-C2B44D4B5548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ธีม3</Template>
  <TotalTime>300</TotalTime>
  <Words>1135</Words>
  <Application>Microsoft Office PowerPoint</Application>
  <PresentationFormat>กำหนดเอง</PresentationFormat>
  <Paragraphs>71</Paragraphs>
  <Slides>13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Angsana New</vt:lpstr>
      <vt:lpstr>Arial</vt:lpstr>
      <vt:lpstr>Calibri</vt:lpstr>
      <vt:lpstr>Aptos</vt:lpstr>
      <vt:lpstr>Poppins Ultra-Bold</vt:lpstr>
      <vt:lpstr>ธีม3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AimphanUser072</dc:creator>
  <cp:lastModifiedBy>AimphanUser072</cp:lastModifiedBy>
  <cp:revision>16</cp:revision>
  <dcterms:created xsi:type="dcterms:W3CDTF">2006-08-16T00:00:00Z</dcterms:created>
  <dcterms:modified xsi:type="dcterms:W3CDTF">2024-07-01T08:54:51Z</dcterms:modified>
  <dc:identifier>DAF9fzPRCx0</dc:identifier>
</cp:coreProperties>
</file>