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41" r:id="rId2"/>
    <p:sldId id="258" r:id="rId3"/>
    <p:sldId id="259" r:id="rId4"/>
    <p:sldId id="276" r:id="rId5"/>
    <p:sldId id="277" r:id="rId6"/>
    <p:sldId id="278" r:id="rId7"/>
    <p:sldId id="279" r:id="rId8"/>
  </p:sldIdLst>
  <p:sldSz cx="18288000" cy="10287000"/>
  <p:notesSz cx="6858000" cy="9144000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Poppins Ultra-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843"/>
    <a:srgbClr val="E6AB54"/>
    <a:srgbClr val="FFF8F3"/>
    <a:srgbClr val="FEF2E8"/>
    <a:srgbClr val="C29C3C"/>
    <a:srgbClr val="BD60DA"/>
    <a:srgbClr val="E088E2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95" autoAdjust="0"/>
  </p:normalViewPr>
  <p:slideViewPr>
    <p:cSldViewPr>
      <p:cViewPr varScale="1">
        <p:scale>
          <a:sx n="71" d="100"/>
          <a:sy n="71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94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0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1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99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4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3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0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svg"/><Relationship Id="rId5" Type="http://schemas.openxmlformats.org/officeDocument/2006/relationships/image" Target="../media/image16.sv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3.gif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5" Type="http://schemas.openxmlformats.org/officeDocument/2006/relationships/image" Target="../media/image18.sv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8.svg"/><Relationship Id="rId10" Type="http://schemas.openxmlformats.org/officeDocument/2006/relationships/image" Target="../media/image26.gif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gif"/><Relationship Id="rId5" Type="http://schemas.openxmlformats.org/officeDocument/2006/relationships/image" Target="../media/image18.sv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1.gif"/><Relationship Id="rId5" Type="http://schemas.openxmlformats.org/officeDocument/2006/relationships/image" Target="../media/image18.sv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54F4B-FBCF-2620-9D74-48D77D08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3D221994-9755-DFA7-DD92-76F0434FBE99}"/>
              </a:ext>
            </a:extLst>
          </p:cNvPr>
          <p:cNvSpPr/>
          <p:nvPr/>
        </p:nvSpPr>
        <p:spPr>
          <a:xfrm rot="-5400000">
            <a:off x="13487400" y="33147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A43C6DFA-C336-42F3-AE46-8917CF9044F8}"/>
              </a:ext>
            </a:extLst>
          </p:cNvPr>
          <p:cNvSpPr/>
          <p:nvPr/>
        </p:nvSpPr>
        <p:spPr>
          <a:xfrm flipH="1">
            <a:off x="-438591" y="6439099"/>
            <a:ext cx="3791391" cy="3847901"/>
          </a:xfrm>
          <a:custGeom>
            <a:avLst/>
            <a:gdLst/>
            <a:ahLst/>
            <a:cxnLst/>
            <a:rect l="l" t="t" r="r" b="b"/>
            <a:pathLst>
              <a:path w="4399962" h="4399962">
                <a:moveTo>
                  <a:pt x="4399962" y="0"/>
                </a:moveTo>
                <a:lnTo>
                  <a:pt x="0" y="0"/>
                </a:lnTo>
                <a:lnTo>
                  <a:pt x="0" y="4399962"/>
                </a:lnTo>
                <a:lnTo>
                  <a:pt x="4399962" y="4399962"/>
                </a:lnTo>
                <a:lnTo>
                  <a:pt x="43999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04BBC98-3937-9B1B-09E6-A7D036FE4436}"/>
              </a:ext>
            </a:extLst>
          </p:cNvPr>
          <p:cNvSpPr/>
          <p:nvPr/>
        </p:nvSpPr>
        <p:spPr>
          <a:xfrm>
            <a:off x="14620239" y="9735182"/>
            <a:ext cx="3591561" cy="437518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9E265AA-08A9-F0BB-FE78-BDD889B89393}"/>
              </a:ext>
            </a:extLst>
          </p:cNvPr>
          <p:cNvSpPr/>
          <p:nvPr/>
        </p:nvSpPr>
        <p:spPr>
          <a:xfrm>
            <a:off x="222971" y="190500"/>
            <a:ext cx="4238684" cy="516349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246D1072-6695-746E-1C50-61BB0BE4E3A9}"/>
              </a:ext>
            </a:extLst>
          </p:cNvPr>
          <p:cNvGrpSpPr/>
          <p:nvPr/>
        </p:nvGrpSpPr>
        <p:grpSpPr>
          <a:xfrm>
            <a:off x="3171825" y="904559"/>
            <a:ext cx="11506200" cy="8830623"/>
            <a:chOff x="3171825" y="904559"/>
            <a:chExt cx="11506200" cy="8125141"/>
          </a:xfrm>
        </p:grpSpPr>
        <p:sp>
          <p:nvSpPr>
            <p:cNvPr id="10" name="สี่เหลี่ยมผืนผ้า: มุมมน 9">
              <a:extLst>
                <a:ext uri="{FF2B5EF4-FFF2-40B4-BE49-F238E27FC236}">
                  <a16:creationId xmlns:a16="http://schemas.microsoft.com/office/drawing/2014/main" id="{2A6F06B6-E9C3-AD2E-6C89-6B82375D6202}"/>
                </a:ext>
              </a:extLst>
            </p:cNvPr>
            <p:cNvSpPr/>
            <p:nvPr/>
          </p:nvSpPr>
          <p:spPr>
            <a:xfrm>
              <a:off x="3171825" y="904559"/>
              <a:ext cx="11506200" cy="8125141"/>
            </a:xfrm>
            <a:prstGeom prst="roundRect">
              <a:avLst>
                <a:gd name="adj" fmla="val 921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6E8FE51E-5001-7BCF-5ECD-921243D9743D}"/>
                </a:ext>
              </a:extLst>
            </p:cNvPr>
            <p:cNvGrpSpPr/>
            <p:nvPr/>
          </p:nvGrpSpPr>
          <p:grpSpPr>
            <a:xfrm>
              <a:off x="3432996" y="1157367"/>
              <a:ext cx="11045004" cy="7567533"/>
              <a:chOff x="3268003" y="1174685"/>
              <a:chExt cx="11045004" cy="7567533"/>
            </a:xfrm>
          </p:grpSpPr>
          <p:sp>
            <p:nvSpPr>
              <p:cNvPr id="13" name="สี่เหลี่ยมผืนผ้า: มุมมน 12">
                <a:extLst>
                  <a:ext uri="{FF2B5EF4-FFF2-40B4-BE49-F238E27FC236}">
                    <a16:creationId xmlns:a16="http://schemas.microsoft.com/office/drawing/2014/main" id="{56B67C7E-993D-C847-9A72-854D679C52EC}"/>
                  </a:ext>
                </a:extLst>
              </p:cNvPr>
              <p:cNvSpPr/>
              <p:nvPr/>
            </p:nvSpPr>
            <p:spPr>
              <a:xfrm>
                <a:off x="3268003" y="1174685"/>
                <a:ext cx="11045004" cy="7567533"/>
              </a:xfrm>
              <a:prstGeom prst="roundRect">
                <a:avLst>
                  <a:gd name="adj" fmla="val 948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5" name="ตัวเชื่อมต่อตรง 14">
                <a:extLst>
                  <a:ext uri="{FF2B5EF4-FFF2-40B4-BE49-F238E27FC236}">
                    <a16:creationId xmlns:a16="http://schemas.microsoft.com/office/drawing/2014/main" id="{7C9B4B33-378A-E461-0636-D3B3920C3D04}"/>
                  </a:ext>
                </a:extLst>
              </p:cNvPr>
              <p:cNvCxnSpPr/>
              <p:nvPr/>
            </p:nvCxnSpPr>
            <p:spPr>
              <a:xfrm>
                <a:off x="3492607" y="4191156"/>
                <a:ext cx="107442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Freeform 15">
            <a:extLst>
              <a:ext uri="{FF2B5EF4-FFF2-40B4-BE49-F238E27FC236}">
                <a16:creationId xmlns:a16="http://schemas.microsoft.com/office/drawing/2014/main" id="{416A2CD4-52A6-DF84-CD87-C711769D3049}"/>
              </a:ext>
            </a:extLst>
          </p:cNvPr>
          <p:cNvSpPr/>
          <p:nvPr/>
        </p:nvSpPr>
        <p:spPr>
          <a:xfrm rot="20552341">
            <a:off x="238580" y="749927"/>
            <a:ext cx="2061944" cy="6080380"/>
          </a:xfrm>
          <a:custGeom>
            <a:avLst/>
            <a:gdLst/>
            <a:ahLst/>
            <a:cxnLst/>
            <a:rect l="l" t="t" r="r" b="b"/>
            <a:pathLst>
              <a:path w="1781040" h="4676691">
                <a:moveTo>
                  <a:pt x="0" y="0"/>
                </a:moveTo>
                <a:lnTo>
                  <a:pt x="1781039" y="0"/>
                </a:lnTo>
                <a:lnTo>
                  <a:pt x="1781039" y="4676691"/>
                </a:lnTo>
                <a:lnTo>
                  <a:pt x="0" y="46766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766ECDEB-8C33-37DC-DD81-6F1F06A02D34}"/>
              </a:ext>
            </a:extLst>
          </p:cNvPr>
          <p:cNvSpPr/>
          <p:nvPr/>
        </p:nvSpPr>
        <p:spPr>
          <a:xfrm flipH="1">
            <a:off x="14758221" y="6767159"/>
            <a:ext cx="812088" cy="879094"/>
          </a:xfrm>
          <a:custGeom>
            <a:avLst/>
            <a:gdLst/>
            <a:ahLst/>
            <a:cxnLst/>
            <a:rect l="l" t="t" r="r" b="b"/>
            <a:pathLst>
              <a:path w="788112" h="1103357">
                <a:moveTo>
                  <a:pt x="0" y="0"/>
                </a:moveTo>
                <a:lnTo>
                  <a:pt x="788113" y="0"/>
                </a:lnTo>
                <a:lnTo>
                  <a:pt x="788113" y="1103357"/>
                </a:lnTo>
                <a:lnTo>
                  <a:pt x="0" y="1103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B86BA844-7060-157A-F223-16B23289DC00}"/>
              </a:ext>
            </a:extLst>
          </p:cNvPr>
          <p:cNvSpPr/>
          <p:nvPr/>
        </p:nvSpPr>
        <p:spPr>
          <a:xfrm flipH="1">
            <a:off x="2457289" y="6851949"/>
            <a:ext cx="812088" cy="879094"/>
          </a:xfrm>
          <a:custGeom>
            <a:avLst/>
            <a:gdLst/>
            <a:ahLst/>
            <a:cxnLst/>
            <a:rect l="l" t="t" r="r" b="b"/>
            <a:pathLst>
              <a:path w="788112" h="1103357">
                <a:moveTo>
                  <a:pt x="0" y="0"/>
                </a:moveTo>
                <a:lnTo>
                  <a:pt x="788113" y="0"/>
                </a:lnTo>
                <a:lnTo>
                  <a:pt x="788113" y="1103357"/>
                </a:lnTo>
                <a:lnTo>
                  <a:pt x="0" y="1103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02FE3A2-6422-6201-3AB8-9F351EA31E1F}"/>
              </a:ext>
            </a:extLst>
          </p:cNvPr>
          <p:cNvSpPr/>
          <p:nvPr/>
        </p:nvSpPr>
        <p:spPr>
          <a:xfrm flipH="1">
            <a:off x="1936269" y="2045936"/>
            <a:ext cx="812088" cy="879094"/>
          </a:xfrm>
          <a:custGeom>
            <a:avLst/>
            <a:gdLst/>
            <a:ahLst/>
            <a:cxnLst/>
            <a:rect l="l" t="t" r="r" b="b"/>
            <a:pathLst>
              <a:path w="788112" h="1103357">
                <a:moveTo>
                  <a:pt x="0" y="0"/>
                </a:moveTo>
                <a:lnTo>
                  <a:pt x="788113" y="0"/>
                </a:lnTo>
                <a:lnTo>
                  <a:pt x="788113" y="1103357"/>
                </a:lnTo>
                <a:lnTo>
                  <a:pt x="0" y="1103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0CBEC60D-D547-DCF6-6F52-D16586040470}"/>
              </a:ext>
            </a:extLst>
          </p:cNvPr>
          <p:cNvSpPr/>
          <p:nvPr/>
        </p:nvSpPr>
        <p:spPr>
          <a:xfrm>
            <a:off x="13901927" y="8123295"/>
            <a:ext cx="1906154" cy="1736188"/>
          </a:xfrm>
          <a:custGeom>
            <a:avLst/>
            <a:gdLst/>
            <a:ahLst/>
            <a:cxnLst/>
            <a:rect l="l" t="t" r="r" b="b"/>
            <a:pathLst>
              <a:path w="1906154" h="1736188">
                <a:moveTo>
                  <a:pt x="0" y="0"/>
                </a:moveTo>
                <a:lnTo>
                  <a:pt x="1906154" y="0"/>
                </a:lnTo>
                <a:lnTo>
                  <a:pt x="1906154" y="1736188"/>
                </a:lnTo>
                <a:lnTo>
                  <a:pt x="0" y="1736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78C54260-C3AE-632B-4E73-AFEA27E47CB5}"/>
              </a:ext>
            </a:extLst>
          </p:cNvPr>
          <p:cNvSpPr/>
          <p:nvPr/>
        </p:nvSpPr>
        <p:spPr>
          <a:xfrm>
            <a:off x="14035151" y="233082"/>
            <a:ext cx="4238684" cy="516349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061D76B0-1497-A264-2B0B-40862028FF00}"/>
              </a:ext>
            </a:extLst>
          </p:cNvPr>
          <p:cNvSpPr/>
          <p:nvPr/>
        </p:nvSpPr>
        <p:spPr>
          <a:xfrm>
            <a:off x="76200" y="9583584"/>
            <a:ext cx="3441961" cy="419294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AA5DE8D6-7067-5388-641C-4E67201D1678}"/>
              </a:ext>
            </a:extLst>
          </p:cNvPr>
          <p:cNvSpPr txBox="1"/>
          <p:nvPr/>
        </p:nvSpPr>
        <p:spPr>
          <a:xfrm>
            <a:off x="4043922" y="1257300"/>
            <a:ext cx="9991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แผนการจัดการเรียนรู้ที่ 5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55545395-C450-0DD3-E97C-350262E95E87}"/>
              </a:ext>
            </a:extLst>
          </p:cNvPr>
          <p:cNvSpPr txBox="1"/>
          <p:nvPr/>
        </p:nvSpPr>
        <p:spPr>
          <a:xfrm>
            <a:off x="2649927" y="3035305"/>
            <a:ext cx="12759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ปัจจัยที่มีผลต่อการเปลี่ยนแปลงของเทคโนโลยี  (1)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209FEDA3-4495-7A76-1BF0-BE38D1B494E4}"/>
              </a:ext>
            </a:extLst>
          </p:cNvPr>
          <p:cNvSpPr txBox="1"/>
          <p:nvPr/>
        </p:nvSpPr>
        <p:spPr>
          <a:xfrm>
            <a:off x="3819317" y="4693265"/>
            <a:ext cx="104300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4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ตัวชี้วัดระหว่างทาง</a:t>
            </a:r>
          </a:p>
          <a:p>
            <a:pPr algn="thaiDist"/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 4.1   ม.4/1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วิเคราะห์แนวคิดหลักของเทคโนโลยี  ความสัมพันธ์กับศาสตร์อื่นโดยเฉพาะวิทยาศาสตร์หรือคณิตศาสตร์ รวมทั้งประเมินผลกระทบที่จะเกิดขึ้นต่อมนุษย์  สังคม  เศรษฐกิจ  และสิ่งแวดล้อม  เพื่อเป็นแนวทางในการพัฒนาเทคโนโลยี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9980F9A4-4AEE-509B-F022-45DECB6660B5}"/>
              </a:ext>
            </a:extLst>
          </p:cNvPr>
          <p:cNvSpPr txBox="1"/>
          <p:nvPr/>
        </p:nvSpPr>
        <p:spPr>
          <a:xfrm>
            <a:off x="3827356" y="7477661"/>
            <a:ext cx="10827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400" b="1" dirty="0">
                <a:solidFill>
                  <a:srgbClr val="74B23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สาระการเรียนรู้</a:t>
            </a:r>
          </a:p>
          <a:p>
            <a:pPr algn="thaiDist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- ปัจจัยที่มีผลต่อการเปลี่ยนแปลงของเทคโนโลยีด้านปัญหา </a:t>
            </a:r>
          </a:p>
        </p:txBody>
      </p:sp>
    </p:spTree>
    <p:extLst>
      <p:ext uri="{BB962C8B-B14F-4D97-AF65-F5344CB8AC3E}">
        <p14:creationId xmlns:p14="http://schemas.microsoft.com/office/powerpoint/2010/main" val="3634019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67938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34853" y="286095"/>
            <a:ext cx="13804876" cy="1814434"/>
            <a:chOff x="0" y="0"/>
            <a:chExt cx="2240474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40474" cy="406400"/>
            </a:xfrm>
            <a:custGeom>
              <a:avLst/>
              <a:gdLst/>
              <a:ahLst/>
              <a:cxnLst/>
              <a:rect l="l" t="t" r="r" b="b"/>
              <a:pathLst>
                <a:path w="2240474" h="406400">
                  <a:moveTo>
                    <a:pt x="2037274" y="0"/>
                  </a:moveTo>
                  <a:cubicBezTo>
                    <a:pt x="2149498" y="0"/>
                    <a:pt x="2240474" y="90976"/>
                    <a:pt x="2240474" y="203200"/>
                  </a:cubicBezTo>
                  <a:cubicBezTo>
                    <a:pt x="2240474" y="315424"/>
                    <a:pt x="2149498" y="406400"/>
                    <a:pt x="203727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2404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04997" y="723900"/>
            <a:ext cx="1193473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50"/>
              </a:lnSpc>
            </a:pPr>
            <a:r>
              <a:rPr lang="th-TH" sz="8000" b="1" dirty="0">
                <a:latin typeface="Poppins Ultra-Bold"/>
                <a:cs typeface="+mj-cs"/>
              </a:rPr>
              <a:t>ปัจจัยที่มีต่อการเปลี่ยนแปลงของเทคโนโลยี</a:t>
            </a:r>
            <a:endParaRPr lang="en-US" sz="8000" b="1" dirty="0">
              <a:latin typeface="Poppins Ultra-Bold"/>
              <a:cs typeface="+mj-cs"/>
            </a:endParaRPr>
          </a:p>
        </p:txBody>
      </p:sp>
      <p:pic>
        <p:nvPicPr>
          <p:cNvPr id="34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A46DA27A-F0DA-DB2B-5F41-4420ADFA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6"/>
          <p:cNvSpPr/>
          <p:nvPr/>
        </p:nvSpPr>
        <p:spPr>
          <a:xfrm>
            <a:off x="13549630" y="35089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9268F9B-FC31-5727-2A1D-C7FC8B727186}"/>
              </a:ext>
            </a:extLst>
          </p:cNvPr>
          <p:cNvGrpSpPr/>
          <p:nvPr/>
        </p:nvGrpSpPr>
        <p:grpSpPr>
          <a:xfrm>
            <a:off x="323037" y="2552700"/>
            <a:ext cx="9125764" cy="6858000"/>
            <a:chOff x="323037" y="2552700"/>
            <a:chExt cx="9125764" cy="6858000"/>
          </a:xfrm>
        </p:grpSpPr>
        <p:sp>
          <p:nvSpPr>
            <p:cNvPr id="38" name="สี่เหลี่ยมผืนผ้า: มุมมน 37">
              <a:extLst>
                <a:ext uri="{FF2B5EF4-FFF2-40B4-BE49-F238E27FC236}">
                  <a16:creationId xmlns:a16="http://schemas.microsoft.com/office/drawing/2014/main" id="{FDACFEF1-E35A-BE91-1527-8802E6D09117}"/>
                </a:ext>
              </a:extLst>
            </p:cNvPr>
            <p:cNvSpPr/>
            <p:nvPr/>
          </p:nvSpPr>
          <p:spPr>
            <a:xfrm>
              <a:off x="323037" y="2552700"/>
              <a:ext cx="9125764" cy="6858000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/>
            </a:p>
          </p:txBody>
        </p:sp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34EB3EA7-CCAE-4243-EA96-74468D1BD410}"/>
                </a:ext>
              </a:extLst>
            </p:cNvPr>
            <p:cNvGrpSpPr/>
            <p:nvPr/>
          </p:nvGrpSpPr>
          <p:grpSpPr>
            <a:xfrm>
              <a:off x="533400" y="2933700"/>
              <a:ext cx="8645392" cy="6096000"/>
              <a:chOff x="244411" y="-160092"/>
              <a:chExt cx="22713224" cy="17723706"/>
            </a:xfrm>
          </p:grpSpPr>
          <p:grpSp>
            <p:nvGrpSpPr>
              <p:cNvPr id="40" name="Group 3">
                <a:extLst>
                  <a:ext uri="{FF2B5EF4-FFF2-40B4-BE49-F238E27FC236}">
                    <a16:creationId xmlns:a16="http://schemas.microsoft.com/office/drawing/2014/main" id="{C74BA4BF-44D3-8AE7-9865-23E6AF4E28BC}"/>
                  </a:ext>
                </a:extLst>
              </p:cNvPr>
              <p:cNvGrpSpPr/>
              <p:nvPr/>
            </p:nvGrpSpPr>
            <p:grpSpPr>
              <a:xfrm>
                <a:off x="244411" y="-160092"/>
                <a:ext cx="22645999" cy="17723706"/>
                <a:chOff x="62008" y="-40616"/>
                <a:chExt cx="5745374" cy="4496570"/>
              </a:xfrm>
            </p:grpSpPr>
            <p:sp>
              <p:nvSpPr>
                <p:cNvPr id="48" name="Freeform 4">
                  <a:extLst>
                    <a:ext uri="{FF2B5EF4-FFF2-40B4-BE49-F238E27FC236}">
                      <a16:creationId xmlns:a16="http://schemas.microsoft.com/office/drawing/2014/main" id="{ECB750D0-A394-FAA1-8BCF-53A40C5DDB8C}"/>
                    </a:ext>
                  </a:extLst>
                </p:cNvPr>
                <p:cNvSpPr/>
                <p:nvPr/>
              </p:nvSpPr>
              <p:spPr>
                <a:xfrm>
                  <a:off x="62008" y="-40616"/>
                  <a:ext cx="5745374" cy="449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41" name="AutoShape 5">
                <a:extLst>
                  <a:ext uri="{FF2B5EF4-FFF2-40B4-BE49-F238E27FC236}">
                    <a16:creationId xmlns:a16="http://schemas.microsoft.com/office/drawing/2014/main" id="{97B32D64-9E48-41D9-9B74-A8EA5B1A53D8}"/>
                  </a:ext>
                </a:extLst>
              </p:cNvPr>
              <p:cNvSpPr/>
              <p:nvPr/>
            </p:nvSpPr>
            <p:spPr>
              <a:xfrm>
                <a:off x="311636" y="1266423"/>
                <a:ext cx="22645999" cy="0"/>
              </a:xfrm>
              <a:prstGeom prst="line">
                <a:avLst/>
              </a:prstGeom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42" name="Group 6">
                <a:extLst>
                  <a:ext uri="{FF2B5EF4-FFF2-40B4-BE49-F238E27FC236}">
                    <a16:creationId xmlns:a16="http://schemas.microsoft.com/office/drawing/2014/main" id="{DED6193D-7C8F-5122-B7AE-75F25738A0C2}"/>
                  </a:ext>
                </a:extLst>
              </p:cNvPr>
              <p:cNvGrpSpPr/>
              <p:nvPr/>
            </p:nvGrpSpPr>
            <p:grpSpPr>
              <a:xfrm rot="-10800000">
                <a:off x="3084082" y="129591"/>
                <a:ext cx="763801" cy="763799"/>
                <a:chOff x="-47594683" y="-2215712"/>
                <a:chExt cx="16741689" cy="16741662"/>
              </a:xfrm>
            </p:grpSpPr>
            <p:sp>
              <p:nvSpPr>
                <p:cNvPr id="47" name="Freeform 7">
                  <a:extLst>
                    <a:ext uri="{FF2B5EF4-FFF2-40B4-BE49-F238E27FC236}">
                      <a16:creationId xmlns:a16="http://schemas.microsoft.com/office/drawing/2014/main" id="{8A3428C6-82FC-1CF2-4FBC-37E4466986AA}"/>
                    </a:ext>
                  </a:extLst>
                </p:cNvPr>
                <p:cNvSpPr/>
                <p:nvPr/>
              </p:nvSpPr>
              <p:spPr>
                <a:xfrm>
                  <a:off x="-47594683" y="-2215712"/>
                  <a:ext cx="16741689" cy="1674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3" name="Group 8">
                <a:extLst>
                  <a:ext uri="{FF2B5EF4-FFF2-40B4-BE49-F238E27FC236}">
                    <a16:creationId xmlns:a16="http://schemas.microsoft.com/office/drawing/2014/main" id="{F77F48BA-6336-11FE-EC9E-C75E2787915B}"/>
                  </a:ext>
                </a:extLst>
              </p:cNvPr>
              <p:cNvGrpSpPr/>
              <p:nvPr/>
            </p:nvGrpSpPr>
            <p:grpSpPr>
              <a:xfrm rot="-10800000">
                <a:off x="1884813" y="161370"/>
                <a:ext cx="763808" cy="763808"/>
                <a:chOff x="-28910564" y="-2912447"/>
                <a:chExt cx="16741849" cy="16741854"/>
              </a:xfrm>
            </p:grpSpPr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B096BD31-703D-AD09-F86A-B83C20D191D5}"/>
                    </a:ext>
                  </a:extLst>
                </p:cNvPr>
                <p:cNvSpPr/>
                <p:nvPr/>
              </p:nvSpPr>
              <p:spPr>
                <a:xfrm>
                  <a:off x="-28910564" y="-2912447"/>
                  <a:ext cx="16741849" cy="16741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4" name="Group 10">
                <a:extLst>
                  <a:ext uri="{FF2B5EF4-FFF2-40B4-BE49-F238E27FC236}">
                    <a16:creationId xmlns:a16="http://schemas.microsoft.com/office/drawing/2014/main" id="{B8A7D3CA-181B-E5B2-5D23-57D4F941CC82}"/>
                  </a:ext>
                </a:extLst>
              </p:cNvPr>
              <p:cNvGrpSpPr/>
              <p:nvPr/>
            </p:nvGrpSpPr>
            <p:grpSpPr>
              <a:xfrm rot="-10800000">
                <a:off x="726318" y="161370"/>
                <a:ext cx="763803" cy="763802"/>
                <a:chOff x="-11119849" y="-2912315"/>
                <a:chExt cx="16741738" cy="16741717"/>
              </a:xfrm>
            </p:grpSpPr>
            <p:sp>
              <p:nvSpPr>
                <p:cNvPr id="45" name="Freeform 11">
                  <a:extLst>
                    <a:ext uri="{FF2B5EF4-FFF2-40B4-BE49-F238E27FC236}">
                      <a16:creationId xmlns:a16="http://schemas.microsoft.com/office/drawing/2014/main" id="{F31F0BD4-A123-8AF5-5B04-12B73D7C4249}"/>
                    </a:ext>
                  </a:extLst>
                </p:cNvPr>
                <p:cNvSpPr/>
                <p:nvPr/>
              </p:nvSpPr>
              <p:spPr>
                <a:xfrm>
                  <a:off x="-11119849" y="-2912315"/>
                  <a:ext cx="16741738" cy="16741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1E6E6876-DBF0-D900-5C8D-C7742C1E69B7}"/>
                </a:ext>
              </a:extLst>
            </p:cNvPr>
            <p:cNvSpPr txBox="1"/>
            <p:nvPr/>
          </p:nvSpPr>
          <p:spPr>
            <a:xfrm>
              <a:off x="869058" y="3919384"/>
              <a:ext cx="7895810" cy="4431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thaiDist"/>
              <a:r>
                <a:rPr lang="th-TH" sz="7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ัจจุบันความเจริญก้าวหน้าทางวิทยาศาสตร์และเทคโนโลยีได้พัฒนาไปอย่างรวดเร็วส่งผลกระทบต่อปัจจัยหลายด้าน ดังนี้</a:t>
              </a:r>
            </a:p>
          </p:txBody>
        </p:sp>
      </p:grpSp>
      <p:sp>
        <p:nvSpPr>
          <p:cNvPr id="51" name="TextBox 16">
            <a:extLst>
              <a:ext uri="{FF2B5EF4-FFF2-40B4-BE49-F238E27FC236}">
                <a16:creationId xmlns:a16="http://schemas.microsoft.com/office/drawing/2014/main" id="{18DC44EB-589D-CAC6-321F-3AC2CFAA0F62}"/>
              </a:ext>
            </a:extLst>
          </p:cNvPr>
          <p:cNvSpPr txBox="1"/>
          <p:nvPr/>
        </p:nvSpPr>
        <p:spPr>
          <a:xfrm>
            <a:off x="323037" y="876300"/>
            <a:ext cx="2385691" cy="1485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50"/>
              </a:lnSpc>
            </a:pPr>
            <a:r>
              <a:rPr lang="th-TH" sz="16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en-US" sz="16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</a:p>
        </p:txBody>
      </p:sp>
      <p:pic>
        <p:nvPicPr>
          <p:cNvPr id="7" name="Picture 2" descr="Business Computer Sticker by AFAS Software">
            <a:extLst>
              <a:ext uri="{FF2B5EF4-FFF2-40B4-BE49-F238E27FC236}">
                <a16:creationId xmlns:a16="http://schemas.microsoft.com/office/drawing/2014/main" id="{E8755D0B-3808-A24B-E7DE-B4D24DEF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663" y="2451425"/>
            <a:ext cx="7057929" cy="70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 flipH="1" flipV="1">
            <a:off x="0" y="7517065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B5C89E5C-2F0F-493E-8795-CFD13A069D87}"/>
              </a:ext>
            </a:extLst>
          </p:cNvPr>
          <p:cNvSpPr/>
          <p:nvPr/>
        </p:nvSpPr>
        <p:spPr>
          <a:xfrm>
            <a:off x="136339" y="294698"/>
            <a:ext cx="5045261" cy="188795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567938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54FDE9D7-4C63-DFE6-12DF-0E9DADB908CB}"/>
              </a:ext>
            </a:extLst>
          </p:cNvPr>
          <p:cNvSpPr txBox="1"/>
          <p:nvPr/>
        </p:nvSpPr>
        <p:spPr>
          <a:xfrm>
            <a:off x="747414" y="453845"/>
            <a:ext cx="64915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ด้านปัญหา</a:t>
            </a:r>
            <a:endParaRPr lang="en-US" sz="9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B779DD7F-8960-2F62-8857-BA2BA566E04D}"/>
              </a:ext>
            </a:extLst>
          </p:cNvPr>
          <p:cNvGrpSpPr/>
          <p:nvPr/>
        </p:nvGrpSpPr>
        <p:grpSpPr>
          <a:xfrm>
            <a:off x="228600" y="2552700"/>
            <a:ext cx="12954000" cy="6884198"/>
            <a:chOff x="228600" y="2552700"/>
            <a:chExt cx="12954000" cy="6884198"/>
          </a:xfrm>
        </p:grpSpPr>
        <p:sp>
          <p:nvSpPr>
            <p:cNvPr id="49" name="สี่เหลี่ยมผืนผ้า: มุมมน 48">
              <a:extLst>
                <a:ext uri="{FF2B5EF4-FFF2-40B4-BE49-F238E27FC236}">
                  <a16:creationId xmlns:a16="http://schemas.microsoft.com/office/drawing/2014/main" id="{ADF21760-A765-5E15-F964-F148ED2FE205}"/>
                </a:ext>
              </a:extLst>
            </p:cNvPr>
            <p:cNvSpPr/>
            <p:nvPr/>
          </p:nvSpPr>
          <p:spPr>
            <a:xfrm>
              <a:off x="228600" y="2552700"/>
              <a:ext cx="12954000" cy="6884198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/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D8FAC4B3-7116-88A7-E971-32DFD0DF843D}"/>
                </a:ext>
              </a:extLst>
            </p:cNvPr>
            <p:cNvGrpSpPr/>
            <p:nvPr/>
          </p:nvGrpSpPr>
          <p:grpSpPr>
            <a:xfrm>
              <a:off x="407999" y="2875785"/>
              <a:ext cx="12317402" cy="6153915"/>
              <a:chOff x="244280" y="-295313"/>
              <a:chExt cx="22735466" cy="20792931"/>
            </a:xfrm>
          </p:grpSpPr>
          <p:grpSp>
            <p:nvGrpSpPr>
              <p:cNvPr id="31" name="Group 3">
                <a:extLst>
                  <a:ext uri="{FF2B5EF4-FFF2-40B4-BE49-F238E27FC236}">
                    <a16:creationId xmlns:a16="http://schemas.microsoft.com/office/drawing/2014/main" id="{18B6EBAF-885A-9C9D-016F-96A541C3388B}"/>
                  </a:ext>
                </a:extLst>
              </p:cNvPr>
              <p:cNvGrpSpPr/>
              <p:nvPr/>
            </p:nvGrpSpPr>
            <p:grpSpPr>
              <a:xfrm>
                <a:off x="335096" y="-295313"/>
                <a:ext cx="22644647" cy="20792931"/>
                <a:chOff x="85015" y="-74922"/>
                <a:chExt cx="5745031" cy="5275244"/>
              </a:xfrm>
            </p:grpSpPr>
            <p:sp>
              <p:nvSpPr>
                <p:cNvPr id="39" name="Freeform 4">
                  <a:extLst>
                    <a:ext uri="{FF2B5EF4-FFF2-40B4-BE49-F238E27FC236}">
                      <a16:creationId xmlns:a16="http://schemas.microsoft.com/office/drawing/2014/main" id="{0147BA17-AB2E-BDF5-DC98-05D73F7528CB}"/>
                    </a:ext>
                  </a:extLst>
                </p:cNvPr>
                <p:cNvSpPr/>
                <p:nvPr/>
              </p:nvSpPr>
              <p:spPr>
                <a:xfrm>
                  <a:off x="85015" y="-74922"/>
                  <a:ext cx="5745031" cy="527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2" name="AutoShape 5">
                <a:extLst>
                  <a:ext uri="{FF2B5EF4-FFF2-40B4-BE49-F238E27FC236}">
                    <a16:creationId xmlns:a16="http://schemas.microsoft.com/office/drawing/2014/main" id="{C5164E9B-5451-54BA-795F-1AC5AEDCD671}"/>
                  </a:ext>
                </a:extLst>
              </p:cNvPr>
              <p:cNvSpPr/>
              <p:nvPr/>
            </p:nvSpPr>
            <p:spPr>
              <a:xfrm>
                <a:off x="244280" y="1642170"/>
                <a:ext cx="22735466" cy="0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9F68A8E6-23F0-36AD-09AD-B273010F9215}"/>
                  </a:ext>
                </a:extLst>
              </p:cNvPr>
              <p:cNvGrpSpPr/>
              <p:nvPr/>
            </p:nvGrpSpPr>
            <p:grpSpPr>
              <a:xfrm rot="-10800000">
                <a:off x="2332781" y="171457"/>
                <a:ext cx="475134" cy="955775"/>
                <a:chOff x="-24799725" y="-7341280"/>
                <a:chExt cx="10414432" cy="20949553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A49506EC-E89C-A74D-8C44-C24BAA956258}"/>
                    </a:ext>
                  </a:extLst>
                </p:cNvPr>
                <p:cNvSpPr/>
                <p:nvPr/>
              </p:nvSpPr>
              <p:spPr>
                <a:xfrm>
                  <a:off x="-24799725" y="-7341280"/>
                  <a:ext cx="10414432" cy="2094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4" name="Group 8">
                <a:extLst>
                  <a:ext uri="{FF2B5EF4-FFF2-40B4-BE49-F238E27FC236}">
                    <a16:creationId xmlns:a16="http://schemas.microsoft.com/office/drawing/2014/main" id="{59621D4C-8464-FA02-FAE8-8191E5B8327B}"/>
                  </a:ext>
                </a:extLst>
              </p:cNvPr>
              <p:cNvGrpSpPr/>
              <p:nvPr/>
            </p:nvGrpSpPr>
            <p:grpSpPr>
              <a:xfrm rot="-10800000">
                <a:off x="1601850" y="203245"/>
                <a:ext cx="475135" cy="923988"/>
                <a:chOff x="-16380931" y="-7341236"/>
                <a:chExt cx="10414437" cy="20252817"/>
              </a:xfrm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746B875C-A334-02EF-0B4A-1D5466527615}"/>
                    </a:ext>
                  </a:extLst>
                </p:cNvPr>
                <p:cNvSpPr/>
                <p:nvPr/>
              </p:nvSpPr>
              <p:spPr>
                <a:xfrm>
                  <a:off x="-16380931" y="-7341236"/>
                  <a:ext cx="10414437" cy="2025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10">
                <a:extLst>
                  <a:ext uri="{FF2B5EF4-FFF2-40B4-BE49-F238E27FC236}">
                    <a16:creationId xmlns:a16="http://schemas.microsoft.com/office/drawing/2014/main" id="{CC8675C6-69F3-446C-A3F3-19A347FB8D41}"/>
                  </a:ext>
                </a:extLst>
              </p:cNvPr>
              <p:cNvGrpSpPr/>
              <p:nvPr/>
            </p:nvGrpSpPr>
            <p:grpSpPr>
              <a:xfrm rot="-10800000">
                <a:off x="870920" y="203247"/>
                <a:ext cx="474196" cy="923992"/>
                <a:chOff x="-7941476" y="-7341402"/>
                <a:chExt cx="10393850" cy="20252904"/>
              </a:xfrm>
            </p:grpSpPr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D65D66DE-89D5-BEC7-DA13-A9D253ED4F14}"/>
                    </a:ext>
                  </a:extLst>
                </p:cNvPr>
                <p:cNvSpPr/>
                <p:nvPr/>
              </p:nvSpPr>
              <p:spPr>
                <a:xfrm>
                  <a:off x="-7941476" y="-7341402"/>
                  <a:ext cx="10393850" cy="20252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85762A77-BDCD-1FD5-5108-82A67CF10DE3}"/>
                </a:ext>
              </a:extLst>
            </p:cNvPr>
            <p:cNvSpPr txBox="1"/>
            <p:nvPr/>
          </p:nvSpPr>
          <p:spPr>
            <a:xfrm>
              <a:off x="808995" y="3543300"/>
              <a:ext cx="11535405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6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การเปลี่ยนแปลงของเทคโนโลยีเกิดขึ้นอย่างรวดเร็ว เพื่อให้ทันต่อความต้องการของมนุษย์และมีการติดต่อสื่อสารกันแบบไร้พรมแดน </a:t>
              </a:r>
              <a:r>
                <a:rPr lang="th-TH" sz="60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sz="6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มนุษย์ต่างเรียนรู้ซึ่งกันและกันได้มากขึ้น แต่ก็มีปัญหาตามมาเช่นเดียวกัน ทั้งนี้ก็ขึ้นอยู่กับผู้ใช้เทคโนโลยีว่าจะใช้เพื่อวัตถุประสงค์ใด ซึ่งปัญหาในการใช้เทคโนโลยีส่วนมาก เช่น</a:t>
              </a:r>
              <a:endPara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2050" name="Picture 2" descr="Angry Do Not Disturb Sticker by Dita W. Yolashasanti">
            <a:extLst>
              <a:ext uri="{FF2B5EF4-FFF2-40B4-BE49-F238E27FC236}">
                <a16:creationId xmlns:a16="http://schemas.microsoft.com/office/drawing/2014/main" id="{C958CE9E-4351-8B92-4628-ACD2A2EB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885" y="3742117"/>
            <a:ext cx="5234676" cy="52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CD0DD-8F98-2B2E-79D9-80746CD9A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3B5BD8AF-7907-04E5-AB1A-92CB65A58592}"/>
              </a:ext>
            </a:extLst>
          </p:cNvPr>
          <p:cNvGrpSpPr/>
          <p:nvPr/>
        </p:nvGrpSpPr>
        <p:grpSpPr>
          <a:xfrm>
            <a:off x="11875949" y="314221"/>
            <a:ext cx="1411593" cy="402724"/>
            <a:chOff x="16567938" y="9589688"/>
            <a:chExt cx="1411593" cy="40272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31A72CC-C202-81F8-6DD4-D18BF1DDB0B5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3E5EDE7-7768-0BAD-ED8A-DC74EDDD3E85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DE88D59-416C-D628-C0FE-FE7BCCC1A8E5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AE49D30-FEB4-3FAF-E57C-578511479E2E}"/>
              </a:ext>
            </a:extLst>
          </p:cNvPr>
          <p:cNvSpPr/>
          <p:nvPr/>
        </p:nvSpPr>
        <p:spPr>
          <a:xfrm>
            <a:off x="13625830" y="343941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4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AD4B69D3-27E1-D9A2-EFE8-2D20CBB3E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CE5B0616-BF14-FBD6-9A6C-F37157A79DE3}"/>
              </a:ext>
            </a:extLst>
          </p:cNvPr>
          <p:cNvGrpSpPr/>
          <p:nvPr/>
        </p:nvGrpSpPr>
        <p:grpSpPr>
          <a:xfrm>
            <a:off x="267356" y="9426244"/>
            <a:ext cx="1411593" cy="402724"/>
            <a:chOff x="16567938" y="9589688"/>
            <a:chExt cx="1411593" cy="402724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E68AA1FC-33F6-50C2-D7FE-9E7326DADF34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21202E1D-11E1-9198-1F05-5CB78AB59CCF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B77EE56-4D1F-28DB-C7E2-BE2EB791EC3B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6">
            <a:extLst>
              <a:ext uri="{FF2B5EF4-FFF2-40B4-BE49-F238E27FC236}">
                <a16:creationId xmlns:a16="http://schemas.microsoft.com/office/drawing/2014/main" id="{E67081CD-52CE-2F71-F65E-D2764FF114FE}"/>
              </a:ext>
            </a:extLst>
          </p:cNvPr>
          <p:cNvSpPr/>
          <p:nvPr/>
        </p:nvSpPr>
        <p:spPr>
          <a:xfrm>
            <a:off x="2016569" y="9455964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AC11056-DCE7-4F53-65FE-04EAD626C4E1}"/>
              </a:ext>
            </a:extLst>
          </p:cNvPr>
          <p:cNvGrpSpPr/>
          <p:nvPr/>
        </p:nvGrpSpPr>
        <p:grpSpPr>
          <a:xfrm>
            <a:off x="256560" y="307403"/>
            <a:ext cx="8981827" cy="8989865"/>
            <a:chOff x="256560" y="307403"/>
            <a:chExt cx="8981827" cy="8989865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D2D3F838-9CE5-97AB-2E8B-0F4CDACBDAA1}"/>
                </a:ext>
              </a:extLst>
            </p:cNvPr>
            <p:cNvGrpSpPr/>
            <p:nvPr/>
          </p:nvGrpSpPr>
          <p:grpSpPr>
            <a:xfrm>
              <a:off x="256560" y="307403"/>
              <a:ext cx="8981827" cy="8989865"/>
              <a:chOff x="363464" y="2480879"/>
              <a:chExt cx="9078248" cy="7429728"/>
            </a:xfrm>
          </p:grpSpPr>
          <p:sp>
            <p:nvSpPr>
              <p:cNvPr id="8" name="สี่เหลี่ยมผืนผ้า: มุมมน 7">
                <a:extLst>
                  <a:ext uri="{FF2B5EF4-FFF2-40B4-BE49-F238E27FC236}">
                    <a16:creationId xmlns:a16="http://schemas.microsoft.com/office/drawing/2014/main" id="{2F6BB252-AC9C-46F5-26D5-6CDA62857825}"/>
                  </a:ext>
                </a:extLst>
              </p:cNvPr>
              <p:cNvSpPr/>
              <p:nvPr/>
            </p:nvSpPr>
            <p:spPr>
              <a:xfrm>
                <a:off x="925549" y="3079104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สี่เหลี่ยมผืนผ้า: มุมมน 6">
                <a:extLst>
                  <a:ext uri="{FF2B5EF4-FFF2-40B4-BE49-F238E27FC236}">
                    <a16:creationId xmlns:a16="http://schemas.microsoft.com/office/drawing/2014/main" id="{BCF1C0BB-B36A-1D79-119A-DA438541A7B2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AE1E7190-6E3F-0544-D725-1BC0DCF7C5A1}"/>
                </a:ext>
              </a:extLst>
            </p:cNvPr>
            <p:cNvSpPr txBox="1"/>
            <p:nvPr/>
          </p:nvSpPr>
          <p:spPr>
            <a:xfrm>
              <a:off x="457199" y="659099"/>
              <a:ext cx="8077201" cy="67403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br>
                <a:rPr lang="en-US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เทคโนโลยีสามารถ</a:t>
              </a:r>
              <a:r>
                <a:rPr lang="th-TH" sz="54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นําม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าใช้ก่ออาชญากรรมได้ เช่นการล้วงข้อมูลรหัส</a:t>
              </a:r>
              <a:r>
                <a:rPr lang="en-US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ATM 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โดยหลอก</a:t>
              </a:r>
              <a:r>
                <a:rPr lang="th-TH" sz="54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แอปพลิเคชันบนมือถือต่าง ๆ ที่คล้ายกับของธนาคาร เมื่อเหยื่อหลงเชื่อดาวน์โหลดมาติดตั้ง ก็จะกรอกชื่อบัญชีและรหัสผ่านในแอปพลิเคชัน </a:t>
              </a:r>
              <a:r>
                <a:rPr lang="th-TH" sz="54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คนร้ายได้ชื่อและรหัสผ่านไป</a:t>
              </a:r>
              <a:endParaRPr lang="en-US" sz="60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E9BC660A-FE43-2002-2EEE-93005AA191BD}"/>
                </a:ext>
              </a:extLst>
            </p:cNvPr>
            <p:cNvSpPr txBox="1"/>
            <p:nvPr/>
          </p:nvSpPr>
          <p:spPr>
            <a:xfrm>
              <a:off x="2016569" y="357944"/>
              <a:ext cx="562161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8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ปัญหาอาชญากรรม</a:t>
              </a:r>
              <a:r>
                <a:rPr lang="en-US" sz="8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endParaRPr lang="en-US" sz="8000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45F7CA89-5823-FFE0-1067-B142E6FBE606}"/>
              </a:ext>
            </a:extLst>
          </p:cNvPr>
          <p:cNvGrpSpPr/>
          <p:nvPr/>
        </p:nvGrpSpPr>
        <p:grpSpPr>
          <a:xfrm>
            <a:off x="9520822" y="1545817"/>
            <a:ext cx="9407891" cy="8392946"/>
            <a:chOff x="9520822" y="1545817"/>
            <a:chExt cx="9407891" cy="8392946"/>
          </a:xfrm>
        </p:grpSpPr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BFFA4803-D566-CA05-20B3-2F7CDDF4DA2B}"/>
                </a:ext>
              </a:extLst>
            </p:cNvPr>
            <p:cNvGrpSpPr/>
            <p:nvPr/>
          </p:nvGrpSpPr>
          <p:grpSpPr>
            <a:xfrm>
              <a:off x="9520822" y="1545817"/>
              <a:ext cx="8425712" cy="8169683"/>
              <a:chOff x="363464" y="2480879"/>
              <a:chExt cx="9078248" cy="7429728"/>
            </a:xfrm>
          </p:grpSpPr>
          <p:sp>
            <p:nvSpPr>
              <p:cNvPr id="14" name="สี่เหลี่ยมผืนผ้า: มุมมน 13">
                <a:extLst>
                  <a:ext uri="{FF2B5EF4-FFF2-40B4-BE49-F238E27FC236}">
                    <a16:creationId xmlns:a16="http://schemas.microsoft.com/office/drawing/2014/main" id="{F56BC9C9-3DEB-F41B-0006-E154E54C1DCF}"/>
                  </a:ext>
                </a:extLst>
              </p:cNvPr>
              <p:cNvSpPr/>
              <p:nvPr/>
            </p:nvSpPr>
            <p:spPr>
              <a:xfrm>
                <a:off x="925549" y="3079104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สี่เหลี่ยมผืนผ้า: มุมมน 14">
                <a:extLst>
                  <a:ext uri="{FF2B5EF4-FFF2-40B4-BE49-F238E27FC236}">
                    <a16:creationId xmlns:a16="http://schemas.microsoft.com/office/drawing/2014/main" id="{017E2F2C-FD2D-389D-7996-3BBE21D8F8BA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797113F7-EE01-AD0D-FBC8-114044BBB57C}"/>
                </a:ext>
              </a:extLst>
            </p:cNvPr>
            <p:cNvSpPr txBox="1"/>
            <p:nvPr/>
          </p:nvSpPr>
          <p:spPr>
            <a:xfrm>
              <a:off x="9648878" y="2769935"/>
              <a:ext cx="7649246" cy="600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4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เสื่อมถอย การใช้อุปกรณ์เทคโนโลยีสื่อสาร</a:t>
              </a:r>
              <a:r>
                <a:rPr lang="th-TH" sz="48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sz="4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สามารถติดต่อสื่อสารได้อย่างง่ายดาย แต่ในทางตรงกันข้ามการใช้สื่อโซ</a:t>
              </a:r>
              <a:r>
                <a:rPr lang="th-TH" sz="48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เชี</a:t>
              </a:r>
              <a:r>
                <a:rPr lang="th-TH" sz="4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ยลมีเดียมากเกินความจําเป็นจะส่งผลให้ความสัมพันธ์ของมนุษย์เสื่อมถอยไม่ว่าจะเป็นเพื่อน หรือคนในครอบครัว เพราะต่างคนก็ใช้สื่อโซ</a:t>
              </a:r>
              <a:r>
                <a:rPr lang="th-TH" sz="48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เชี</a:t>
              </a:r>
              <a:r>
                <a:rPr lang="th-TH" sz="4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ยลมีเดียจนไม่ได้พูดคุยหรือ</a:t>
              </a:r>
              <a:r>
                <a:rPr lang="th-TH" sz="48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</a:t>
              </a:r>
              <a:r>
                <a:rPr lang="th-TH" sz="4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กิจกรรมร่วมกัน หรือที่เรียกว่า “สังคมก้มหน้า</a:t>
              </a:r>
              <a:endParaRPr lang="en-US" sz="4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7B6EC9FB-8C43-1EC3-C3B9-D80D7449A5AC}"/>
                </a:ext>
              </a:extLst>
            </p:cNvPr>
            <p:cNvSpPr txBox="1"/>
            <p:nvPr/>
          </p:nvSpPr>
          <p:spPr>
            <a:xfrm>
              <a:off x="9639241" y="1731218"/>
              <a:ext cx="928947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7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ปัญหาความสัมพันธ์ของมนุษย์</a:t>
              </a:r>
            </a:p>
          </p:txBody>
        </p: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EF55B1D8-B7C4-B5E6-5EAF-7161C6EC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399879" y="7957563"/>
              <a:ext cx="1981200" cy="1981200"/>
            </a:xfrm>
            <a:prstGeom prst="rect">
              <a:avLst/>
            </a:prstGeom>
          </p:spPr>
        </p:pic>
      </p:grpSp>
      <p:pic>
        <p:nvPicPr>
          <p:cNvPr id="2050" name="Picture 2" descr="Phone Avoid Sticker by Scotiabank">
            <a:extLst>
              <a:ext uri="{FF2B5EF4-FFF2-40B4-BE49-F238E27FC236}">
                <a16:creationId xmlns:a16="http://schemas.microsoft.com/office/drawing/2014/main" id="{0C2F4154-353A-2D9C-E6E7-8E64C6322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82" y="6576064"/>
            <a:ext cx="3084329" cy="30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85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6A092-631E-AA14-BD8E-9DC4223A1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A998D533-DAF8-D944-A467-5861D8720A4D}"/>
              </a:ext>
            </a:extLst>
          </p:cNvPr>
          <p:cNvGrpSpPr/>
          <p:nvPr/>
        </p:nvGrpSpPr>
        <p:grpSpPr>
          <a:xfrm>
            <a:off x="11875949" y="314221"/>
            <a:ext cx="1411593" cy="402724"/>
            <a:chOff x="16567938" y="9589688"/>
            <a:chExt cx="1411593" cy="40272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54FF3D6-CB3D-B69A-93AA-05556A0FB2E1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5B3C630-C637-F8B7-D228-EF46790E0507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228B532-A271-BBDC-1679-C781915D809B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465659B6-3495-3D91-82D9-0F6CB35E9D43}"/>
              </a:ext>
            </a:extLst>
          </p:cNvPr>
          <p:cNvSpPr/>
          <p:nvPr/>
        </p:nvSpPr>
        <p:spPr>
          <a:xfrm>
            <a:off x="13625830" y="343941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4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FCBABC73-46B1-42AC-815C-5B612C6A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8D961010-C061-2B6A-CBB5-FE9788D690F6}"/>
              </a:ext>
            </a:extLst>
          </p:cNvPr>
          <p:cNvGrpSpPr/>
          <p:nvPr/>
        </p:nvGrpSpPr>
        <p:grpSpPr>
          <a:xfrm>
            <a:off x="228600" y="9693776"/>
            <a:ext cx="1411593" cy="402724"/>
            <a:chOff x="16567938" y="9589688"/>
            <a:chExt cx="1411593" cy="402724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C0170E91-123F-8326-1146-5CEDF20463F4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464DC8F3-55D0-2BCB-ACA6-34A4EC558B9F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34C7C67-0A2D-E2CA-E738-67248D196DA9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6">
            <a:extLst>
              <a:ext uri="{FF2B5EF4-FFF2-40B4-BE49-F238E27FC236}">
                <a16:creationId xmlns:a16="http://schemas.microsoft.com/office/drawing/2014/main" id="{94FD8D78-9096-C2D8-193A-64EB198416EF}"/>
              </a:ext>
            </a:extLst>
          </p:cNvPr>
          <p:cNvSpPr/>
          <p:nvPr/>
        </p:nvSpPr>
        <p:spPr>
          <a:xfrm>
            <a:off x="1828800" y="972349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47F09D36-C5A8-781C-7282-6ADF11F91B1D}"/>
              </a:ext>
            </a:extLst>
          </p:cNvPr>
          <p:cNvGrpSpPr/>
          <p:nvPr/>
        </p:nvGrpSpPr>
        <p:grpSpPr>
          <a:xfrm>
            <a:off x="9520822" y="1545817"/>
            <a:ext cx="8425712" cy="8169683"/>
            <a:chOff x="9520822" y="1545817"/>
            <a:chExt cx="8425712" cy="8169683"/>
          </a:xfrm>
        </p:grpSpPr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AD6BE3A5-3777-B9AD-023F-12BAA0A93068}"/>
                </a:ext>
              </a:extLst>
            </p:cNvPr>
            <p:cNvGrpSpPr/>
            <p:nvPr/>
          </p:nvGrpSpPr>
          <p:grpSpPr>
            <a:xfrm>
              <a:off x="9520822" y="1545817"/>
              <a:ext cx="8425712" cy="8169683"/>
              <a:chOff x="363464" y="2480879"/>
              <a:chExt cx="9078248" cy="7429728"/>
            </a:xfrm>
          </p:grpSpPr>
          <p:sp>
            <p:nvSpPr>
              <p:cNvPr id="14" name="สี่เหลี่ยมผืนผ้า: มุมมน 13">
                <a:extLst>
                  <a:ext uri="{FF2B5EF4-FFF2-40B4-BE49-F238E27FC236}">
                    <a16:creationId xmlns:a16="http://schemas.microsoft.com/office/drawing/2014/main" id="{A9673E2A-D9F2-5481-5BD7-4585697A0C88}"/>
                  </a:ext>
                </a:extLst>
              </p:cNvPr>
              <p:cNvSpPr/>
              <p:nvPr/>
            </p:nvSpPr>
            <p:spPr>
              <a:xfrm>
                <a:off x="925549" y="3079104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สี่เหลี่ยมผืนผ้า: มุมมน 14">
                <a:extLst>
                  <a:ext uri="{FF2B5EF4-FFF2-40B4-BE49-F238E27FC236}">
                    <a16:creationId xmlns:a16="http://schemas.microsoft.com/office/drawing/2014/main" id="{0F57E3EE-0224-3B91-D88C-A02C8C0475F2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325D22EB-2130-86FF-1459-FF94B03A36E3}"/>
                </a:ext>
              </a:extLst>
            </p:cNvPr>
            <p:cNvSpPr txBox="1"/>
            <p:nvPr/>
          </p:nvSpPr>
          <p:spPr>
            <a:xfrm>
              <a:off x="9648878" y="2781300"/>
              <a:ext cx="7649246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ธุรกิจ</a:t>
              </a:r>
              <a:r>
                <a:rPr lang="th-TH" sz="54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จําเป็นต้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องพึ่งพาเทคโนโลยีมากขึ้น เพื่อใช้ในการจัด</a:t>
              </a:r>
              <a:r>
                <a:rPr lang="th-TH" sz="54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ข้อมูลข่าวสารทั้งหมดของธุรกิจฝากไว้ในศูนย์ข้อมูล </a:t>
              </a:r>
              <a:endParaRPr lang="en-US" sz="5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F1C5AD57-2DBB-2CB5-6A5A-99D6E8289CBD}"/>
                </a:ext>
              </a:extLst>
            </p:cNvPr>
            <p:cNvSpPr txBox="1"/>
            <p:nvPr/>
          </p:nvSpPr>
          <p:spPr>
            <a:xfrm>
              <a:off x="9791641" y="1638300"/>
              <a:ext cx="742955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7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ปัญหาความเสี่ยงภัยทางธุรกิจ 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EC9FC96-8DF2-4678-20E8-40C23DACA04F}"/>
              </a:ext>
            </a:extLst>
          </p:cNvPr>
          <p:cNvGrpSpPr/>
          <p:nvPr/>
        </p:nvGrpSpPr>
        <p:grpSpPr>
          <a:xfrm>
            <a:off x="256560" y="307403"/>
            <a:ext cx="8981827" cy="9521565"/>
            <a:chOff x="256560" y="307403"/>
            <a:chExt cx="8981827" cy="9521565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2096E792-ADAA-63E9-D06C-A04CCC6619C5}"/>
                </a:ext>
              </a:extLst>
            </p:cNvPr>
            <p:cNvGrpSpPr/>
            <p:nvPr/>
          </p:nvGrpSpPr>
          <p:grpSpPr>
            <a:xfrm>
              <a:off x="256560" y="307403"/>
              <a:ext cx="8981827" cy="9521565"/>
              <a:chOff x="363464" y="2480879"/>
              <a:chExt cx="9078248" cy="7429728"/>
            </a:xfrm>
          </p:grpSpPr>
          <p:sp>
            <p:nvSpPr>
              <p:cNvPr id="8" name="สี่เหลี่ยมผืนผ้า: มุมมน 7">
                <a:extLst>
                  <a:ext uri="{FF2B5EF4-FFF2-40B4-BE49-F238E27FC236}">
                    <a16:creationId xmlns:a16="http://schemas.microsoft.com/office/drawing/2014/main" id="{FC930775-8B4D-09E1-BF0A-1BCFC7D863B0}"/>
                  </a:ext>
                </a:extLst>
              </p:cNvPr>
              <p:cNvSpPr/>
              <p:nvPr/>
            </p:nvSpPr>
            <p:spPr>
              <a:xfrm>
                <a:off x="925549" y="3079104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สี่เหลี่ยมผืนผ้า: มุมมน 6">
                <a:extLst>
                  <a:ext uri="{FF2B5EF4-FFF2-40B4-BE49-F238E27FC236}">
                    <a16:creationId xmlns:a16="http://schemas.microsoft.com/office/drawing/2014/main" id="{7731CFE8-1D2C-18AB-4B5D-3803FDE684B1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280F86DF-2694-EE5F-9F83-D34115DAFC76}"/>
                </a:ext>
              </a:extLst>
            </p:cNvPr>
            <p:cNvSpPr txBox="1"/>
            <p:nvPr/>
          </p:nvSpPr>
          <p:spPr>
            <a:xfrm>
              <a:off x="461442" y="1545817"/>
              <a:ext cx="8077201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อาจ</a:t>
              </a:r>
              <a:r>
                <a:rPr lang="th-TH" sz="54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ผู้ใช้แรงงานมีความวิตกกังวลว่าเทคโนโลยีอาจ</a:t>
              </a:r>
              <a:r>
                <a:rPr lang="th-TH" sz="54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้เกิดการว่าจ้างงานน้อยลง เพราะมีการนําเอาหุ่นยนต์มาใช้งานมากขึ้นมีระบบการผลิตที่อัตโนมัติมากขึ้น</a:t>
              </a:r>
              <a:r>
                <a:rPr lang="th-TH" sz="54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ผู้ใช้แรงงานอาจตกงาน หรือหน่วยงานอาจเลิกว่าจ้างได้</a:t>
              </a:r>
              <a:endParaRPr lang="en-US" sz="60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411ADA81-16B1-360E-B368-1FF2194814F2}"/>
                </a:ext>
              </a:extLst>
            </p:cNvPr>
            <p:cNvSpPr txBox="1"/>
            <p:nvPr/>
          </p:nvSpPr>
          <p:spPr>
            <a:xfrm>
              <a:off x="1447800" y="357944"/>
              <a:ext cx="691145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8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ปัญหาความวิตกกังวล</a:t>
              </a:r>
              <a:endParaRPr lang="en-US" sz="8000" dirty="0"/>
            </a:p>
          </p:txBody>
        </p:sp>
      </p:grpSp>
      <p:pic>
        <p:nvPicPr>
          <p:cNvPr id="1026" name="Picture 2" descr="App Working Sticker by ClassApp">
            <a:extLst>
              <a:ext uri="{FF2B5EF4-FFF2-40B4-BE49-F238E27FC236}">
                <a16:creationId xmlns:a16="http://schemas.microsoft.com/office/drawing/2014/main" id="{909D2D87-9167-7CF9-3C20-26EF27D9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59" y="4904732"/>
            <a:ext cx="6704041" cy="37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393D04D-0884-86E1-29CA-34967D7583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6579676"/>
            <a:ext cx="2557970" cy="25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7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61B6F-B3B4-E010-BD96-9E141599E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5CF28151-4762-4E2C-104E-58FA25908478}"/>
              </a:ext>
            </a:extLst>
          </p:cNvPr>
          <p:cNvGrpSpPr/>
          <p:nvPr/>
        </p:nvGrpSpPr>
        <p:grpSpPr>
          <a:xfrm>
            <a:off x="11875949" y="314221"/>
            <a:ext cx="1411593" cy="402724"/>
            <a:chOff x="16567938" y="9589688"/>
            <a:chExt cx="1411593" cy="40272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257CDD7-0D79-DD6B-7109-A92D7F3C9B01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54B4889-3FA3-0A77-7010-3361A8605DEB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87DD5CF-12D8-54C4-DB7A-207A4BAF430E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7766C172-8DC4-FD36-9D18-B4CA2E76ADF7}"/>
              </a:ext>
            </a:extLst>
          </p:cNvPr>
          <p:cNvSpPr/>
          <p:nvPr/>
        </p:nvSpPr>
        <p:spPr>
          <a:xfrm>
            <a:off x="13625830" y="343941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4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B71E6FA0-4094-A8A5-8C2F-80535738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0EF8F5D1-9F14-308F-1521-2134B703938E}"/>
              </a:ext>
            </a:extLst>
          </p:cNvPr>
          <p:cNvGrpSpPr/>
          <p:nvPr/>
        </p:nvGrpSpPr>
        <p:grpSpPr>
          <a:xfrm>
            <a:off x="228600" y="9693776"/>
            <a:ext cx="1411593" cy="402724"/>
            <a:chOff x="16567938" y="9589688"/>
            <a:chExt cx="1411593" cy="402724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55B3ADBF-43CD-E36E-B97F-A24BDBE2FCB4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8258DF8D-BE18-7EAB-F19B-B07544FF6347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687C09C-269B-A9AC-97B2-FAC86C1EE383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6">
            <a:extLst>
              <a:ext uri="{FF2B5EF4-FFF2-40B4-BE49-F238E27FC236}">
                <a16:creationId xmlns:a16="http://schemas.microsoft.com/office/drawing/2014/main" id="{C353CA8D-7FA5-9181-A694-CEE1AF23A54B}"/>
              </a:ext>
            </a:extLst>
          </p:cNvPr>
          <p:cNvSpPr/>
          <p:nvPr/>
        </p:nvSpPr>
        <p:spPr>
          <a:xfrm>
            <a:off x="1828800" y="972349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70FE2D98-34C9-A81E-C0AA-CA2C34D67589}"/>
              </a:ext>
            </a:extLst>
          </p:cNvPr>
          <p:cNvGrpSpPr/>
          <p:nvPr/>
        </p:nvGrpSpPr>
        <p:grpSpPr>
          <a:xfrm>
            <a:off x="256560" y="307403"/>
            <a:ext cx="10106640" cy="9521565"/>
            <a:chOff x="256560" y="307403"/>
            <a:chExt cx="10106640" cy="9521565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7C5B92F2-54A1-8A14-CEEB-B13EE66CF108}"/>
                </a:ext>
              </a:extLst>
            </p:cNvPr>
            <p:cNvGrpSpPr/>
            <p:nvPr/>
          </p:nvGrpSpPr>
          <p:grpSpPr>
            <a:xfrm>
              <a:off x="256560" y="307403"/>
              <a:ext cx="8981827" cy="9521565"/>
              <a:chOff x="256560" y="307403"/>
              <a:chExt cx="8981827" cy="9521565"/>
            </a:xfrm>
          </p:grpSpPr>
          <p:grpSp>
            <p:nvGrpSpPr>
              <p:cNvPr id="9" name="กลุ่ม 8">
                <a:extLst>
                  <a:ext uri="{FF2B5EF4-FFF2-40B4-BE49-F238E27FC236}">
                    <a16:creationId xmlns:a16="http://schemas.microsoft.com/office/drawing/2014/main" id="{283C1AB8-B120-5BE1-7CD2-5E6ABB9A0028}"/>
                  </a:ext>
                </a:extLst>
              </p:cNvPr>
              <p:cNvGrpSpPr/>
              <p:nvPr/>
            </p:nvGrpSpPr>
            <p:grpSpPr>
              <a:xfrm>
                <a:off x="256560" y="307403"/>
                <a:ext cx="8981827" cy="9521565"/>
                <a:chOff x="363464" y="2480879"/>
                <a:chExt cx="9078248" cy="7429728"/>
              </a:xfrm>
            </p:grpSpPr>
            <p:sp>
              <p:nvSpPr>
                <p:cNvPr id="8" name="สี่เหลี่ยมผืนผ้า: มุมมน 7">
                  <a:extLst>
                    <a:ext uri="{FF2B5EF4-FFF2-40B4-BE49-F238E27FC236}">
                      <a16:creationId xmlns:a16="http://schemas.microsoft.com/office/drawing/2014/main" id="{648A2F9B-A43B-A4D6-D92E-B9BA79806CC3}"/>
                    </a:ext>
                  </a:extLst>
                </p:cNvPr>
                <p:cNvSpPr/>
                <p:nvPr/>
              </p:nvSpPr>
              <p:spPr>
                <a:xfrm>
                  <a:off x="925549" y="3079104"/>
                  <a:ext cx="8516163" cy="6831503"/>
                </a:xfrm>
                <a:prstGeom prst="roundRect">
                  <a:avLst>
                    <a:gd name="adj" fmla="val 11397"/>
                  </a:avLst>
                </a:prstGeom>
                <a:solidFill>
                  <a:srgbClr val="F7C84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สี่เหลี่ยมผืนผ้า: มุมมน 6">
                  <a:extLst>
                    <a:ext uri="{FF2B5EF4-FFF2-40B4-BE49-F238E27FC236}">
                      <a16:creationId xmlns:a16="http://schemas.microsoft.com/office/drawing/2014/main" id="{8A96C72C-E5F1-89BA-4B24-BA673971CD03}"/>
                    </a:ext>
                  </a:extLst>
                </p:cNvPr>
                <p:cNvSpPr/>
                <p:nvPr/>
              </p:nvSpPr>
              <p:spPr>
                <a:xfrm>
                  <a:off x="363464" y="2480879"/>
                  <a:ext cx="8516163" cy="7049378"/>
                </a:xfrm>
                <a:prstGeom prst="roundRect">
                  <a:avLst>
                    <a:gd name="adj" fmla="val 11397"/>
                  </a:avLst>
                </a:prstGeom>
                <a:solidFill>
                  <a:srgbClr val="FFF8F3"/>
                </a:solidFill>
                <a:ln w="762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B49346B6-7336-3C57-33F7-878292D8ACC2}"/>
                  </a:ext>
                </a:extLst>
              </p:cNvPr>
              <p:cNvSpPr txBox="1"/>
              <p:nvPr/>
            </p:nvSpPr>
            <p:spPr>
              <a:xfrm>
                <a:off x="457200" y="2565380"/>
                <a:ext cx="8077201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thaiDist"/>
                <a:r>
                  <a:rPr lang="th-TH" sz="54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บางประเทศสามารถนําเอาเทคโนโลยีไปใช้ในการสร้างอาวุธที่มีอานุภาพ</a:t>
                </a:r>
                <a:r>
                  <a:rPr lang="th-TH" sz="5400" dirty="0" err="1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การทําลาย</a:t>
                </a:r>
                <a:r>
                  <a:rPr lang="th-TH" sz="54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สูง อาจมีผลต่อสงครามที่มี</a:t>
                </a:r>
                <a:r>
                  <a:rPr lang="th-TH" sz="5400" dirty="0" err="1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การทําลาย</a:t>
                </a:r>
                <a:r>
                  <a:rPr lang="th-TH" sz="54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ล้างสูงเกิดขึ้นได้</a:t>
                </a:r>
                <a:endParaRPr lang="en-US" sz="6000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E97352C1-09F2-EB99-FF88-B41A8A107086}"/>
                </a:ext>
              </a:extLst>
            </p:cNvPr>
            <p:cNvSpPr txBox="1"/>
            <p:nvPr/>
          </p:nvSpPr>
          <p:spPr>
            <a:xfrm>
              <a:off x="1313767" y="343941"/>
              <a:ext cx="904943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7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ปัญหาในการพัฒนาอาวุธ</a:t>
              </a:r>
              <a:br>
                <a:rPr lang="en-US" sz="7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7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มี</a:t>
              </a:r>
              <a:r>
                <a:rPr lang="th-TH" sz="72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อํานาจทําลาย</a:t>
              </a:r>
              <a:r>
                <a:rPr lang="th-TH" sz="7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สูงมากขึ้น</a:t>
              </a:r>
              <a:endParaRPr lang="en-US" sz="7200" dirty="0"/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02969543-6F6B-D452-A3EF-0FB9985D5D4C}"/>
              </a:ext>
            </a:extLst>
          </p:cNvPr>
          <p:cNvGrpSpPr/>
          <p:nvPr/>
        </p:nvGrpSpPr>
        <p:grpSpPr>
          <a:xfrm>
            <a:off x="9526068" y="1545817"/>
            <a:ext cx="8609532" cy="8169683"/>
            <a:chOff x="9526068" y="1545817"/>
            <a:chExt cx="8609532" cy="8169683"/>
          </a:xfrm>
        </p:grpSpPr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DCF2FE61-6155-4D98-ED8B-264B3F299629}"/>
                </a:ext>
              </a:extLst>
            </p:cNvPr>
            <p:cNvGrpSpPr/>
            <p:nvPr/>
          </p:nvGrpSpPr>
          <p:grpSpPr>
            <a:xfrm>
              <a:off x="9526068" y="1545817"/>
              <a:ext cx="8609532" cy="8169683"/>
              <a:chOff x="363464" y="2480879"/>
              <a:chExt cx="8915008" cy="7429728"/>
            </a:xfrm>
          </p:grpSpPr>
          <p:sp>
            <p:nvSpPr>
              <p:cNvPr id="14" name="สี่เหลี่ยมผืนผ้า: มุมมน 13">
                <a:extLst>
                  <a:ext uri="{FF2B5EF4-FFF2-40B4-BE49-F238E27FC236}">
                    <a16:creationId xmlns:a16="http://schemas.microsoft.com/office/drawing/2014/main" id="{3A6BCDAB-1527-6E9E-F93D-4DF257BB5DD3}"/>
                  </a:ext>
                </a:extLst>
              </p:cNvPr>
              <p:cNvSpPr/>
              <p:nvPr/>
            </p:nvSpPr>
            <p:spPr>
              <a:xfrm>
                <a:off x="762309" y="3079104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สี่เหลี่ยมผืนผ้า: มุมมน 14">
                <a:extLst>
                  <a:ext uri="{FF2B5EF4-FFF2-40B4-BE49-F238E27FC236}">
                    <a16:creationId xmlns:a16="http://schemas.microsoft.com/office/drawing/2014/main" id="{2291DA44-18F8-E890-CE0F-70DF78C3A8EB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4932359E-76E1-D83E-1B84-08F51E77A0AD}"/>
                </a:ext>
              </a:extLst>
            </p:cNvPr>
            <p:cNvSpPr txBox="1"/>
            <p:nvPr/>
          </p:nvSpPr>
          <p:spPr>
            <a:xfrm>
              <a:off x="9638665" y="3563183"/>
              <a:ext cx="7887335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การใช้เทคโนโลยีขึ้นอยู่กับผู้ใช้ ดังนั้นจริยธรรมการใช้เทคโนโลยีจึงเป็นเรื่อง</a:t>
              </a:r>
              <a:r>
                <a:rPr lang="th-TH" sz="54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สําคัญ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ผู้สร้างเว็บไซต์ที่เผยแพร่ภาพที่ไม่เหมาะสม เช่น ภาพลามกอนาจาร ภาพที่</a:t>
              </a:r>
              <a:r>
                <a:rPr lang="th-TH" sz="54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sz="5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ผู้อื่นเสียหาย</a:t>
              </a:r>
              <a:endParaRPr lang="en-US" sz="5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13160687-E73E-FAE3-A3D7-4E60A7B51949}"/>
                </a:ext>
              </a:extLst>
            </p:cNvPr>
            <p:cNvSpPr txBox="1"/>
            <p:nvPr/>
          </p:nvSpPr>
          <p:spPr>
            <a:xfrm>
              <a:off x="9634922" y="1700257"/>
              <a:ext cx="796727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6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ปัญหาการแพร่วัฒนธรรมและกระจายข่าวสารที่ไม่เหมาะสมอย่างรวดเร็ว </a:t>
              </a:r>
            </a:p>
          </p:txBody>
        </p:sp>
      </p:grp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BAAEA075-7607-54DC-86BA-E7112376D8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16057" y="7009180"/>
            <a:ext cx="2077583" cy="2077583"/>
          </a:xfrm>
          <a:prstGeom prst="rect">
            <a:avLst/>
          </a:prstGeom>
        </p:spPr>
      </p:pic>
      <p:pic>
        <p:nvPicPr>
          <p:cNvPr id="3074" name="Picture 2" descr="War Car Sticker">
            <a:extLst>
              <a:ext uri="{FF2B5EF4-FFF2-40B4-BE49-F238E27FC236}">
                <a16:creationId xmlns:a16="http://schemas.microsoft.com/office/drawing/2014/main" id="{24140CE5-28BC-1527-516E-18B356E1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29" y="4953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83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F69BF-4964-BE57-AC20-B548A954B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F603A102-D70F-AC79-A2FE-AC9E44B6BD9E}"/>
              </a:ext>
            </a:extLst>
          </p:cNvPr>
          <p:cNvGrpSpPr/>
          <p:nvPr/>
        </p:nvGrpSpPr>
        <p:grpSpPr>
          <a:xfrm>
            <a:off x="11875949" y="314221"/>
            <a:ext cx="1411593" cy="402724"/>
            <a:chOff x="16567938" y="9589688"/>
            <a:chExt cx="1411593" cy="40272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754185F-CE8E-2F84-B46A-9BB93B8D3771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C850E51-01C7-A03A-51D5-4AC14A8D3922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87C8CC6-FE4B-9B91-41B2-F665CA129B19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8D91E91-6A83-BE50-E290-8F527273C808}"/>
              </a:ext>
            </a:extLst>
          </p:cNvPr>
          <p:cNvSpPr/>
          <p:nvPr/>
        </p:nvSpPr>
        <p:spPr>
          <a:xfrm>
            <a:off x="13625830" y="343941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4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97CF5C54-626E-C26E-92AB-E08486E3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CAA36EB0-B4B3-DD9A-1675-E26BBAA7D1A3}"/>
              </a:ext>
            </a:extLst>
          </p:cNvPr>
          <p:cNvGrpSpPr/>
          <p:nvPr/>
        </p:nvGrpSpPr>
        <p:grpSpPr>
          <a:xfrm>
            <a:off x="228600" y="9693776"/>
            <a:ext cx="1411593" cy="402724"/>
            <a:chOff x="16567938" y="9589688"/>
            <a:chExt cx="1411593" cy="402724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FE644B23-DEDB-C5CD-8DED-4B83508A92C1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942C9A64-9C42-8D22-9B7F-9DB26B1D2BB6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F995FEC-3A27-D171-C0B4-9BB3A47DFABF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6">
            <a:extLst>
              <a:ext uri="{FF2B5EF4-FFF2-40B4-BE49-F238E27FC236}">
                <a16:creationId xmlns:a16="http://schemas.microsoft.com/office/drawing/2014/main" id="{95A79DD8-52FA-52EC-1BBB-C8313B3A7D47}"/>
              </a:ext>
            </a:extLst>
          </p:cNvPr>
          <p:cNvSpPr/>
          <p:nvPr/>
        </p:nvSpPr>
        <p:spPr>
          <a:xfrm>
            <a:off x="1828800" y="972349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A498C23-6854-E35D-D8CD-2B41F122D8D8}"/>
              </a:ext>
            </a:extLst>
          </p:cNvPr>
          <p:cNvGrpSpPr/>
          <p:nvPr/>
        </p:nvGrpSpPr>
        <p:grpSpPr>
          <a:xfrm>
            <a:off x="256560" y="307403"/>
            <a:ext cx="9326273" cy="9217713"/>
            <a:chOff x="256560" y="307403"/>
            <a:chExt cx="9326273" cy="9217713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C525E27F-EE04-58D4-23D8-0C706121980E}"/>
                </a:ext>
              </a:extLst>
            </p:cNvPr>
            <p:cNvGrpSpPr/>
            <p:nvPr/>
          </p:nvGrpSpPr>
          <p:grpSpPr>
            <a:xfrm>
              <a:off x="256560" y="307403"/>
              <a:ext cx="8981827" cy="9217713"/>
              <a:chOff x="363464" y="2480879"/>
              <a:chExt cx="9078248" cy="7429728"/>
            </a:xfrm>
          </p:grpSpPr>
          <p:sp>
            <p:nvSpPr>
              <p:cNvPr id="8" name="สี่เหลี่ยมผืนผ้า: มุมมน 7">
                <a:extLst>
                  <a:ext uri="{FF2B5EF4-FFF2-40B4-BE49-F238E27FC236}">
                    <a16:creationId xmlns:a16="http://schemas.microsoft.com/office/drawing/2014/main" id="{7E5D39BF-04FB-38BC-4A59-F46317B60EE7}"/>
                  </a:ext>
                </a:extLst>
              </p:cNvPr>
              <p:cNvSpPr/>
              <p:nvPr/>
            </p:nvSpPr>
            <p:spPr>
              <a:xfrm>
                <a:off x="925549" y="3079104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สี่เหลี่ยมผืนผ้า: มุมมน 6">
                <a:extLst>
                  <a:ext uri="{FF2B5EF4-FFF2-40B4-BE49-F238E27FC236}">
                    <a16:creationId xmlns:a16="http://schemas.microsoft.com/office/drawing/2014/main" id="{FC5DE2D6-9F9D-C670-CC6B-37669535A70C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5936FB76-48B9-2DCF-15A1-77CD47532D66}"/>
                </a:ext>
              </a:extLst>
            </p:cNvPr>
            <p:cNvSpPr txBox="1"/>
            <p:nvPr/>
          </p:nvSpPr>
          <p:spPr>
            <a:xfrm>
              <a:off x="457200" y="1940659"/>
              <a:ext cx="8077201" cy="655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ปัญหาดังกล่าวเกิดจากมีการใช้ หรือเสพติดเทคโนโลยีมากเกินไป การรู้ไม่เท่าทันเทคโนโลยี อาจ</a:t>
              </a:r>
              <a:r>
                <a:rPr lang="th-TH" sz="60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</a:t>
              </a:r>
              <a:r>
                <a:rPr lang="th-TH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้เกิดปัญหาการใช้ความรุนแรง การใช้ภาษาที่ไม่เหมาะสมในการสื่อสาร เช่น การเลียนแบบพฤติกรรมที่ไม่เหมาะสมในเกมมาใช้ในชีวิตจริง</a:t>
              </a:r>
              <a:endParaRPr lang="en-US" sz="66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5F0B2ED8-8A9D-0685-8638-B2369B6F232A}"/>
                </a:ext>
              </a:extLst>
            </p:cNvPr>
            <p:cNvSpPr txBox="1"/>
            <p:nvPr/>
          </p:nvSpPr>
          <p:spPr>
            <a:xfrm>
              <a:off x="533400" y="761884"/>
              <a:ext cx="904943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66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ปัญหาการใช้เทคโนโลยีในทางที่ผิด</a:t>
              </a:r>
              <a:endParaRPr lang="en-US" sz="6600" dirty="0"/>
            </a:p>
          </p:txBody>
        </p:sp>
      </p:grp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3F36592-2EC2-E791-1E28-E8D598D88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40611" y="1432979"/>
            <a:ext cx="2147189" cy="2147189"/>
          </a:xfrm>
          <a:prstGeom prst="rect">
            <a:avLst/>
          </a:prstGeom>
        </p:spPr>
      </p:pic>
      <p:pic>
        <p:nvPicPr>
          <p:cNvPr id="4102" name="Picture 6" descr="All Night Win Sticker by Pudgy Penguins">
            <a:extLst>
              <a:ext uri="{FF2B5EF4-FFF2-40B4-BE49-F238E27FC236}">
                <a16:creationId xmlns:a16="http://schemas.microsoft.com/office/drawing/2014/main" id="{30C9E7DF-69E1-B737-32DF-418E320F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719" y="2506574"/>
            <a:ext cx="7774281" cy="77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22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ธีม3" id="{2A79B4C3-DCBB-4859-942C-80DDA9F10D01}" vid="{20031C5C-8989-476D-A89F-C2B44D4B55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ธีม3</Template>
  <TotalTime>226</TotalTime>
  <Words>515</Words>
  <Application>Microsoft Office PowerPoint</Application>
  <PresentationFormat>กำหนดเอง</PresentationFormat>
  <Paragraphs>25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Angsana New</vt:lpstr>
      <vt:lpstr>Arial</vt:lpstr>
      <vt:lpstr>Calibri</vt:lpstr>
      <vt:lpstr>Poppins Ultra-Bold</vt:lpstr>
      <vt:lpstr>ธีม3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AimphanUser072</dc:creator>
  <cp:lastModifiedBy>AimphanUser072</cp:lastModifiedBy>
  <cp:revision>11</cp:revision>
  <dcterms:created xsi:type="dcterms:W3CDTF">2006-08-16T00:00:00Z</dcterms:created>
  <dcterms:modified xsi:type="dcterms:W3CDTF">2024-07-01T08:55:25Z</dcterms:modified>
  <dc:identifier>DAF9fzPRCx0</dc:identifier>
</cp:coreProperties>
</file>