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41" r:id="rId2"/>
    <p:sldId id="258" r:id="rId3"/>
    <p:sldId id="273" r:id="rId4"/>
    <p:sldId id="259" r:id="rId5"/>
    <p:sldId id="274" r:id="rId6"/>
    <p:sldId id="277" r:id="rId7"/>
    <p:sldId id="278" r:id="rId8"/>
    <p:sldId id="260" r:id="rId9"/>
    <p:sldId id="280" r:id="rId10"/>
    <p:sldId id="279" r:id="rId11"/>
    <p:sldId id="275" r:id="rId12"/>
    <p:sldId id="343" r:id="rId13"/>
  </p:sldIdLst>
  <p:sldSz cx="18288000" cy="10287000"/>
  <p:notesSz cx="6858000" cy="9144000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Poppins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43"/>
    <a:srgbClr val="E6AB54"/>
    <a:srgbClr val="FFF8F3"/>
    <a:srgbClr val="FEF2E8"/>
    <a:srgbClr val="C29C3C"/>
    <a:srgbClr val="BD60DA"/>
    <a:srgbClr val="E088E2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95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B3692-F8C6-4054-933D-D5261E39C3BD}" type="datetimeFigureOut">
              <a:rPr lang="th-TH" smtClean="0"/>
              <a:t>01/07/67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98A9-552E-4493-A80B-7AE833EC9F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84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BA34-BD87-4485-82E2-E22661E6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6110AE6-8616-E439-E5AE-C8907DFB8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FAA5D42E-ED16-B16F-D600-F2C7CD715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0DF636D-E851-2399-6271-D87304D58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B0097-C58B-4FFC-B638-1E96761669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94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0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9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0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20.svg"/><Relationship Id="rId10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5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12" Type="http://schemas.openxmlformats.org/officeDocument/2006/relationships/image" Target="../media/image4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5" Type="http://schemas.openxmlformats.org/officeDocument/2006/relationships/image" Target="../media/image25.gi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16.sv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0.svg"/><Relationship Id="rId5" Type="http://schemas.openxmlformats.org/officeDocument/2006/relationships/image" Target="../media/image16.sv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0.svg"/><Relationship Id="rId5" Type="http://schemas.openxmlformats.org/officeDocument/2006/relationships/image" Target="../media/image16.sv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5.svg"/><Relationship Id="rId3" Type="http://schemas.openxmlformats.org/officeDocument/2006/relationships/image" Target="../media/image5.svg"/><Relationship Id="rId7" Type="http://schemas.openxmlformats.org/officeDocument/2006/relationships/image" Target="../media/image16.sv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18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16.sv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1.gif"/><Relationship Id="rId5" Type="http://schemas.openxmlformats.org/officeDocument/2006/relationships/image" Target="../media/image16.svg"/><Relationship Id="rId10" Type="http://schemas.openxmlformats.org/officeDocument/2006/relationships/image" Target="../media/image4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54F4B-FBCF-2620-9D74-48D77D08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3D221994-9755-DFA7-DD92-76F0434FBE99}"/>
              </a:ext>
            </a:extLst>
          </p:cNvPr>
          <p:cNvSpPr/>
          <p:nvPr/>
        </p:nvSpPr>
        <p:spPr>
          <a:xfrm rot="-5400000">
            <a:off x="13487400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A43C6DFA-C336-42F3-AE46-8917CF9044F8}"/>
              </a:ext>
            </a:extLst>
          </p:cNvPr>
          <p:cNvSpPr/>
          <p:nvPr/>
        </p:nvSpPr>
        <p:spPr>
          <a:xfrm flipH="1">
            <a:off x="-438591" y="6439099"/>
            <a:ext cx="3791391" cy="3847901"/>
          </a:xfrm>
          <a:custGeom>
            <a:avLst/>
            <a:gdLst/>
            <a:ahLst/>
            <a:cxnLst/>
            <a:rect l="l" t="t" r="r" b="b"/>
            <a:pathLst>
              <a:path w="4399962" h="4399962">
                <a:moveTo>
                  <a:pt x="4399962" y="0"/>
                </a:moveTo>
                <a:lnTo>
                  <a:pt x="0" y="0"/>
                </a:lnTo>
                <a:lnTo>
                  <a:pt x="0" y="4399962"/>
                </a:lnTo>
                <a:lnTo>
                  <a:pt x="4399962" y="4399962"/>
                </a:lnTo>
                <a:lnTo>
                  <a:pt x="43999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04BBC98-3937-9B1B-09E6-A7D036FE4436}"/>
              </a:ext>
            </a:extLst>
          </p:cNvPr>
          <p:cNvSpPr/>
          <p:nvPr/>
        </p:nvSpPr>
        <p:spPr>
          <a:xfrm>
            <a:off x="14620239" y="9735182"/>
            <a:ext cx="3591561" cy="437518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9E265AA-08A9-F0BB-FE78-BDD889B89393}"/>
              </a:ext>
            </a:extLst>
          </p:cNvPr>
          <p:cNvSpPr/>
          <p:nvPr/>
        </p:nvSpPr>
        <p:spPr>
          <a:xfrm>
            <a:off x="222971" y="190500"/>
            <a:ext cx="4238684" cy="516349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246D1072-6695-746E-1C50-61BB0BE4E3A9}"/>
              </a:ext>
            </a:extLst>
          </p:cNvPr>
          <p:cNvGrpSpPr/>
          <p:nvPr/>
        </p:nvGrpSpPr>
        <p:grpSpPr>
          <a:xfrm>
            <a:off x="3171825" y="904559"/>
            <a:ext cx="11506200" cy="8830623"/>
            <a:chOff x="3171825" y="904559"/>
            <a:chExt cx="11506200" cy="8125141"/>
          </a:xfrm>
        </p:grpSpPr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2A6F06B6-E9C3-AD2E-6C89-6B82375D6202}"/>
                </a:ext>
              </a:extLst>
            </p:cNvPr>
            <p:cNvSpPr/>
            <p:nvPr/>
          </p:nvSpPr>
          <p:spPr>
            <a:xfrm>
              <a:off x="3171825" y="904559"/>
              <a:ext cx="11506200" cy="8125141"/>
            </a:xfrm>
            <a:prstGeom prst="roundRect">
              <a:avLst>
                <a:gd name="adj" fmla="val 921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6E8FE51E-5001-7BCF-5ECD-921243D9743D}"/>
                </a:ext>
              </a:extLst>
            </p:cNvPr>
            <p:cNvGrpSpPr/>
            <p:nvPr/>
          </p:nvGrpSpPr>
          <p:grpSpPr>
            <a:xfrm>
              <a:off x="3432996" y="1157367"/>
              <a:ext cx="11045004" cy="7567533"/>
              <a:chOff x="3268003" y="1174685"/>
              <a:chExt cx="11045004" cy="7567533"/>
            </a:xfrm>
          </p:grpSpPr>
          <p:sp>
            <p:nvSpPr>
              <p:cNvPr id="13" name="สี่เหลี่ยมผืนผ้า: มุมมน 12">
                <a:extLst>
                  <a:ext uri="{FF2B5EF4-FFF2-40B4-BE49-F238E27FC236}">
                    <a16:creationId xmlns:a16="http://schemas.microsoft.com/office/drawing/2014/main" id="{56B67C7E-993D-C847-9A72-854D679C52EC}"/>
                  </a:ext>
                </a:extLst>
              </p:cNvPr>
              <p:cNvSpPr/>
              <p:nvPr/>
            </p:nvSpPr>
            <p:spPr>
              <a:xfrm>
                <a:off x="3268003" y="1174685"/>
                <a:ext cx="11045004" cy="7567533"/>
              </a:xfrm>
              <a:prstGeom prst="roundRect">
                <a:avLst>
                  <a:gd name="adj" fmla="val 948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5" name="ตัวเชื่อมต่อตรง 14">
                <a:extLst>
                  <a:ext uri="{FF2B5EF4-FFF2-40B4-BE49-F238E27FC236}">
                    <a16:creationId xmlns:a16="http://schemas.microsoft.com/office/drawing/2014/main" id="{7C9B4B33-378A-E461-0636-D3B3920C3D04}"/>
                  </a:ext>
                </a:extLst>
              </p:cNvPr>
              <p:cNvCxnSpPr/>
              <p:nvPr/>
            </p:nvCxnSpPr>
            <p:spPr>
              <a:xfrm>
                <a:off x="3492607" y="4191156"/>
                <a:ext cx="107442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id="{416A2CD4-52A6-DF84-CD87-C711769D3049}"/>
              </a:ext>
            </a:extLst>
          </p:cNvPr>
          <p:cNvSpPr/>
          <p:nvPr/>
        </p:nvSpPr>
        <p:spPr>
          <a:xfrm rot="20552341">
            <a:off x="238580" y="749927"/>
            <a:ext cx="2061944" cy="6080380"/>
          </a:xfrm>
          <a:custGeom>
            <a:avLst/>
            <a:gdLst/>
            <a:ahLst/>
            <a:cxnLst/>
            <a:rect l="l" t="t" r="r" b="b"/>
            <a:pathLst>
              <a:path w="1781040" h="4676691">
                <a:moveTo>
                  <a:pt x="0" y="0"/>
                </a:moveTo>
                <a:lnTo>
                  <a:pt x="1781039" y="0"/>
                </a:lnTo>
                <a:lnTo>
                  <a:pt x="1781039" y="4676691"/>
                </a:lnTo>
                <a:lnTo>
                  <a:pt x="0" y="4676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766ECDEB-8C33-37DC-DD81-6F1F06A02D34}"/>
              </a:ext>
            </a:extLst>
          </p:cNvPr>
          <p:cNvSpPr/>
          <p:nvPr/>
        </p:nvSpPr>
        <p:spPr>
          <a:xfrm flipH="1">
            <a:off x="14758221" y="6767159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B86BA844-7060-157A-F223-16B23289DC00}"/>
              </a:ext>
            </a:extLst>
          </p:cNvPr>
          <p:cNvSpPr/>
          <p:nvPr/>
        </p:nvSpPr>
        <p:spPr>
          <a:xfrm flipH="1">
            <a:off x="2457289" y="6851949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02FE3A2-6422-6201-3AB8-9F351EA31E1F}"/>
              </a:ext>
            </a:extLst>
          </p:cNvPr>
          <p:cNvSpPr/>
          <p:nvPr/>
        </p:nvSpPr>
        <p:spPr>
          <a:xfrm flipH="1">
            <a:off x="1936269" y="2045936"/>
            <a:ext cx="812088" cy="879094"/>
          </a:xfrm>
          <a:custGeom>
            <a:avLst/>
            <a:gdLst/>
            <a:ahLst/>
            <a:cxnLst/>
            <a:rect l="l" t="t" r="r" b="b"/>
            <a:pathLst>
              <a:path w="788112" h="1103357">
                <a:moveTo>
                  <a:pt x="0" y="0"/>
                </a:moveTo>
                <a:lnTo>
                  <a:pt x="788113" y="0"/>
                </a:lnTo>
                <a:lnTo>
                  <a:pt x="788113" y="1103357"/>
                </a:lnTo>
                <a:lnTo>
                  <a:pt x="0" y="1103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CBEC60D-D547-DCF6-6F52-D16586040470}"/>
              </a:ext>
            </a:extLst>
          </p:cNvPr>
          <p:cNvSpPr/>
          <p:nvPr/>
        </p:nvSpPr>
        <p:spPr>
          <a:xfrm>
            <a:off x="13901927" y="8123295"/>
            <a:ext cx="1906154" cy="1736188"/>
          </a:xfrm>
          <a:custGeom>
            <a:avLst/>
            <a:gdLst/>
            <a:ahLst/>
            <a:cxnLst/>
            <a:rect l="l" t="t" r="r" b="b"/>
            <a:pathLst>
              <a:path w="1906154" h="1736188">
                <a:moveTo>
                  <a:pt x="0" y="0"/>
                </a:moveTo>
                <a:lnTo>
                  <a:pt x="1906154" y="0"/>
                </a:lnTo>
                <a:lnTo>
                  <a:pt x="1906154" y="1736188"/>
                </a:lnTo>
                <a:lnTo>
                  <a:pt x="0" y="1736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8C54260-C3AE-632B-4E73-AFEA27E47CB5}"/>
              </a:ext>
            </a:extLst>
          </p:cNvPr>
          <p:cNvSpPr/>
          <p:nvPr/>
        </p:nvSpPr>
        <p:spPr>
          <a:xfrm>
            <a:off x="14035151" y="233082"/>
            <a:ext cx="4238684" cy="516349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061D76B0-1497-A264-2B0B-40862028FF00}"/>
              </a:ext>
            </a:extLst>
          </p:cNvPr>
          <p:cNvSpPr/>
          <p:nvPr/>
        </p:nvSpPr>
        <p:spPr>
          <a:xfrm>
            <a:off x="76200" y="9583584"/>
            <a:ext cx="3441961" cy="419294"/>
          </a:xfrm>
          <a:custGeom>
            <a:avLst/>
            <a:gdLst/>
            <a:ahLst/>
            <a:cxnLst/>
            <a:rect l="l" t="t" r="r" b="b"/>
            <a:pathLst>
              <a:path w="4238684" h="516349">
                <a:moveTo>
                  <a:pt x="0" y="0"/>
                </a:moveTo>
                <a:lnTo>
                  <a:pt x="4238684" y="0"/>
                </a:lnTo>
                <a:lnTo>
                  <a:pt x="4238684" y="516349"/>
                </a:lnTo>
                <a:lnTo>
                  <a:pt x="0" y="5163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AA5DE8D6-7067-5388-641C-4E67201D1678}"/>
              </a:ext>
            </a:extLst>
          </p:cNvPr>
          <p:cNvSpPr txBox="1"/>
          <p:nvPr/>
        </p:nvSpPr>
        <p:spPr>
          <a:xfrm>
            <a:off x="4043922" y="1257300"/>
            <a:ext cx="9991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แผนการจัดการเรียนรู้ที่ 4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55545395-C450-0DD3-E97C-350262E95E87}"/>
              </a:ext>
            </a:extLst>
          </p:cNvPr>
          <p:cNvSpPr txBox="1"/>
          <p:nvPr/>
        </p:nvSpPr>
        <p:spPr>
          <a:xfrm>
            <a:off x="4461655" y="2981861"/>
            <a:ext cx="9006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ระบบทางเทคโนโลยี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209FEDA3-4495-7A76-1BF0-BE38D1B494E4}"/>
              </a:ext>
            </a:extLst>
          </p:cNvPr>
          <p:cNvSpPr txBox="1"/>
          <p:nvPr/>
        </p:nvSpPr>
        <p:spPr>
          <a:xfrm>
            <a:off x="3819317" y="4693265"/>
            <a:ext cx="104300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ตัวชี้วัดระหว่างทาง</a:t>
            </a:r>
          </a:p>
          <a:p>
            <a:pPr algn="thaiDist"/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 4.1   ม.4/1 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วิเคราะห์แนวคิดหลักของเทคโนโลยี  ความสัมพันธ์กับศาสตร์อื่นโดยเฉพาะวิทยาศาสตร์หรือคณิตศาสตร์ รวมทั้งประเมินผลกระทบที่จะเกิดขึ้นต่อมนุษย์  สังคม  เศรษฐกิจ  และสิ่งแวดล้อม  เพื่อเป็นแนวทางในการพัฒนาเทคโนโลยี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980F9A4-4AEE-509B-F022-45DECB6660B5}"/>
              </a:ext>
            </a:extLst>
          </p:cNvPr>
          <p:cNvSpPr txBox="1"/>
          <p:nvPr/>
        </p:nvSpPr>
        <p:spPr>
          <a:xfrm>
            <a:off x="3827356" y="7477661"/>
            <a:ext cx="10827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>
                <a:solidFill>
                  <a:srgbClr val="74B23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สาระการเรียนรู้</a:t>
            </a:r>
          </a:p>
          <a:p>
            <a:pPr algn="thaiDist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ระบบทางเทคโนโลยี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3634019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085D-EF21-FCB3-E833-01761359C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AB83C32-5B49-6C7A-5527-11F73AE2A480}"/>
              </a:ext>
            </a:extLst>
          </p:cNvPr>
          <p:cNvSpPr/>
          <p:nvPr/>
        </p:nvSpPr>
        <p:spPr>
          <a:xfrm rot="12578374">
            <a:off x="17835852" y="9707642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287E81-F13E-1682-BAA0-CF604700C7DE}"/>
              </a:ext>
            </a:extLst>
          </p:cNvPr>
          <p:cNvSpPr/>
          <p:nvPr/>
        </p:nvSpPr>
        <p:spPr>
          <a:xfrm>
            <a:off x="308468" y="190500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8460C474-AEB2-63D0-9387-1AA3B818FEB6}"/>
              </a:ext>
            </a:extLst>
          </p:cNvPr>
          <p:cNvSpPr txBox="1"/>
          <p:nvPr/>
        </p:nvSpPr>
        <p:spPr>
          <a:xfrm>
            <a:off x="406193" y="732245"/>
            <a:ext cx="174756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นอกจากนี้ระบบทางเทคโนโลยีอาจจะมีข้อมูลย้อนกลับ (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Feedback) 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เพื่อใช้ปรับปรุง</a:t>
            </a:r>
            <a:r>
              <a:rPr lang="th-TH" sz="5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การทํางาน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ได้ตามวัตถุประสงค์ ซึ่งการวิเคราะห์ระบบทางเทคโนโลยีจะช่วยให้เข้าใจองค์ประกอบ และ</a:t>
            </a:r>
            <a:b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การทํางาน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ของเทคโนโลยี รวมถึงสามารถปรับปรุงให้เทคโนโลยี</a:t>
            </a:r>
            <a:r>
              <a:rPr lang="th-TH" sz="5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ทํางาน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ได้ตามความต้องการ</a:t>
            </a:r>
            <a:endParaRPr lang="en-US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8D417196-6E96-3AD0-E172-2CC9559C29F3}"/>
              </a:ext>
            </a:extLst>
          </p:cNvPr>
          <p:cNvSpPr/>
          <p:nvPr/>
        </p:nvSpPr>
        <p:spPr>
          <a:xfrm rot="10800000" flipV="1">
            <a:off x="-9525" y="7849098"/>
            <a:ext cx="2408297" cy="2408297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0F4BF4E1-1DF7-16B3-B82E-0F39188760AE}"/>
              </a:ext>
            </a:extLst>
          </p:cNvPr>
          <p:cNvSpPr/>
          <p:nvPr/>
        </p:nvSpPr>
        <p:spPr>
          <a:xfrm>
            <a:off x="1115975" y="9791050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4">
            <a:extLst>
              <a:ext uri="{FF2B5EF4-FFF2-40B4-BE49-F238E27FC236}">
                <a16:creationId xmlns:a16="http://schemas.microsoft.com/office/drawing/2014/main" id="{20042737-429D-8BC3-A2BE-763FB556187A}"/>
              </a:ext>
            </a:extLst>
          </p:cNvPr>
          <p:cNvSpPr/>
          <p:nvPr/>
        </p:nvSpPr>
        <p:spPr>
          <a:xfrm>
            <a:off x="611024" y="9791050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8A4F9F5-9E4D-3209-4839-85B4BFD009F7}"/>
              </a:ext>
            </a:extLst>
          </p:cNvPr>
          <p:cNvSpPr/>
          <p:nvPr/>
        </p:nvSpPr>
        <p:spPr>
          <a:xfrm>
            <a:off x="107106" y="9791050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2">
            <a:extLst>
              <a:ext uri="{FF2B5EF4-FFF2-40B4-BE49-F238E27FC236}">
                <a16:creationId xmlns:a16="http://schemas.microsoft.com/office/drawing/2014/main" id="{5EBE3592-CBE4-945D-9A07-0C109DBFA96E}"/>
              </a:ext>
            </a:extLst>
          </p:cNvPr>
          <p:cNvSpPr/>
          <p:nvPr/>
        </p:nvSpPr>
        <p:spPr>
          <a:xfrm rot="10800000" flipH="1" flipV="1">
            <a:off x="16068929" y="7971913"/>
            <a:ext cx="2295271" cy="2276986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id="{6C24554C-931F-A2AD-6EC1-BF0CF225BE68}"/>
              </a:ext>
            </a:extLst>
          </p:cNvPr>
          <p:cNvSpPr/>
          <p:nvPr/>
        </p:nvSpPr>
        <p:spPr>
          <a:xfrm rot="12578374">
            <a:off x="17286658" y="9707642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C7E02C7A-EE95-0246-181A-7FE10148CFD3}"/>
              </a:ext>
            </a:extLst>
          </p:cNvPr>
          <p:cNvSpPr/>
          <p:nvPr/>
        </p:nvSpPr>
        <p:spPr>
          <a:xfrm rot="12578374">
            <a:off x="16737464" y="9712535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AB7B3F4-ED6B-4D6B-99BB-57E1A323D4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3729280"/>
            <a:ext cx="12439650" cy="4449109"/>
          </a:xfrm>
          <a:prstGeom prst="rect">
            <a:avLst/>
          </a:prstGeom>
          <a:ln w="76200">
            <a:solidFill>
              <a:srgbClr val="F7C843"/>
            </a:solidFill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E8B72D7-77FE-70AD-EEA9-86EE4C527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35502" y="7881336"/>
            <a:ext cx="2696576" cy="269657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81D8DF6-F69E-2AD9-D599-C05EDCA071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6782" y="7916953"/>
            <a:ext cx="2696576" cy="269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5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416FE-B180-2C40-1198-A618D68A7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3223BB-B30D-F13F-9DC1-187EFD48B56D}"/>
              </a:ext>
            </a:extLst>
          </p:cNvPr>
          <p:cNvSpPr/>
          <p:nvPr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E68622B-B633-A20B-C569-89C851289966}"/>
              </a:ext>
            </a:extLst>
          </p:cNvPr>
          <p:cNvSpPr/>
          <p:nvPr/>
        </p:nvSpPr>
        <p:spPr>
          <a:xfrm>
            <a:off x="12173661" y="286095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0B332C7-B68C-2F25-FD25-EFC07E0416AB}"/>
              </a:ext>
            </a:extLst>
          </p:cNvPr>
          <p:cNvGrpSpPr/>
          <p:nvPr/>
        </p:nvGrpSpPr>
        <p:grpSpPr>
          <a:xfrm>
            <a:off x="0" y="286095"/>
            <a:ext cx="12344400" cy="2483840"/>
            <a:chOff x="0" y="0"/>
            <a:chExt cx="2240474" cy="4064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5DF859-B7B8-62E4-3774-F97125CF3BD4}"/>
                </a:ext>
              </a:extLst>
            </p:cNvPr>
            <p:cNvSpPr/>
            <p:nvPr/>
          </p:nvSpPr>
          <p:spPr>
            <a:xfrm>
              <a:off x="0" y="0"/>
              <a:ext cx="2240474" cy="406400"/>
            </a:xfrm>
            <a:custGeom>
              <a:avLst/>
              <a:gdLst/>
              <a:ahLst/>
              <a:cxnLst/>
              <a:rect l="l" t="t" r="r" b="b"/>
              <a:pathLst>
                <a:path w="2240474" h="406400">
                  <a:moveTo>
                    <a:pt x="2037274" y="0"/>
                  </a:moveTo>
                  <a:cubicBezTo>
                    <a:pt x="2149498" y="0"/>
                    <a:pt x="2240474" y="90976"/>
                    <a:pt x="2240474" y="203200"/>
                  </a:cubicBezTo>
                  <a:cubicBezTo>
                    <a:pt x="2240474" y="315424"/>
                    <a:pt x="2149498" y="406400"/>
                    <a:pt x="20372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379C914-AA98-1629-D57E-5E8816057269}"/>
                </a:ext>
              </a:extLst>
            </p:cNvPr>
            <p:cNvSpPr txBox="1"/>
            <p:nvPr/>
          </p:nvSpPr>
          <p:spPr>
            <a:xfrm>
              <a:off x="0" y="-28575"/>
              <a:ext cx="22404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F50FE9F9-52A6-2A15-A30D-4E44BF3F3A37}"/>
              </a:ext>
            </a:extLst>
          </p:cNvPr>
          <p:cNvSpPr txBox="1"/>
          <p:nvPr/>
        </p:nvSpPr>
        <p:spPr>
          <a:xfrm>
            <a:off x="1382251" y="553943"/>
            <a:ext cx="12627476" cy="2321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th-TH" sz="8800" b="1" dirty="0">
                <a:latin typeface="Poppins Ultra-Bold"/>
                <a:cs typeface="+mj-cs"/>
              </a:rPr>
              <a:t>ตัวอย่าง การวิเคราะห์ระบบทาง</a:t>
            </a:r>
          </a:p>
          <a:p>
            <a:pPr>
              <a:lnSpc>
                <a:spcPts val="8750"/>
              </a:lnSpc>
            </a:pPr>
            <a:r>
              <a:rPr lang="th-TH" sz="8800" b="1" dirty="0">
                <a:latin typeface="Poppins Ultra-Bold"/>
                <a:cs typeface="+mj-cs"/>
              </a:rPr>
              <a:t>เทคโนโลยีของเครื่องวัดอุณหภูมิ</a:t>
            </a:r>
            <a:endParaRPr lang="en-US" sz="8800" b="1" dirty="0">
              <a:latin typeface="Poppins Ultra-Bold"/>
              <a:cs typeface="+mj-cs"/>
            </a:endParaRPr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CD6628B1-DABF-3FBB-1102-FCA708BB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4C67EE0F-4134-D037-204F-9BBC237261F1}"/>
              </a:ext>
            </a:extLst>
          </p:cNvPr>
          <p:cNvGrpSpPr/>
          <p:nvPr/>
        </p:nvGrpSpPr>
        <p:grpSpPr>
          <a:xfrm rot="5400000">
            <a:off x="-325849" y="3449014"/>
            <a:ext cx="1411593" cy="402724"/>
            <a:chOff x="16567938" y="9589688"/>
            <a:chExt cx="1411593" cy="402724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18B6AA22-1534-B167-CB9E-07DCDCD2A469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BD9CBA0-C74E-DE16-20D5-090E60D40BFB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E7C44E3-420D-8151-CC7E-F6BEA23B93C9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2" name="Picture 2" descr="Safety Scan Sticker by Danilo">
            <a:extLst>
              <a:ext uri="{FF2B5EF4-FFF2-40B4-BE49-F238E27FC236}">
                <a16:creationId xmlns:a16="http://schemas.microsoft.com/office/drawing/2014/main" id="{511DE80B-D412-2634-6DC3-6611DC16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4673"/>
            <a:ext cx="4354980" cy="47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D71F2B3F-4E0D-C2BE-1CB5-FE5C54D13982}"/>
              </a:ext>
            </a:extLst>
          </p:cNvPr>
          <p:cNvGrpSpPr/>
          <p:nvPr/>
        </p:nvGrpSpPr>
        <p:grpSpPr>
          <a:xfrm>
            <a:off x="4610100" y="3045048"/>
            <a:ext cx="13220700" cy="6926808"/>
            <a:chOff x="4610100" y="3045048"/>
            <a:chExt cx="13220700" cy="6926808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3E2436FF-4B42-8981-E294-B8699B47E5B2}"/>
                </a:ext>
              </a:extLst>
            </p:cNvPr>
            <p:cNvGrpSpPr/>
            <p:nvPr/>
          </p:nvGrpSpPr>
          <p:grpSpPr>
            <a:xfrm>
              <a:off x="4610100" y="3045048"/>
              <a:ext cx="13220700" cy="6926808"/>
              <a:chOff x="363464" y="2480879"/>
              <a:chExt cx="9078248" cy="7429728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5981B48E-1891-6F26-FB0C-A0A8B212870A}"/>
                  </a:ext>
                </a:extLst>
              </p:cNvPr>
              <p:cNvSpPr/>
              <p:nvPr/>
            </p:nvSpPr>
            <p:spPr>
              <a:xfrm>
                <a:off x="925549" y="3079104"/>
                <a:ext cx="8516163" cy="6831503"/>
              </a:xfrm>
              <a:prstGeom prst="roundRect">
                <a:avLst>
                  <a:gd name="adj" fmla="val 11397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สี่เหลี่ยมผืนผ้า: มุมมน 6">
                <a:extLst>
                  <a:ext uri="{FF2B5EF4-FFF2-40B4-BE49-F238E27FC236}">
                    <a16:creationId xmlns:a16="http://schemas.microsoft.com/office/drawing/2014/main" id="{161FB5F4-4347-480C-4CBD-82896BF8266A}"/>
                  </a:ext>
                </a:extLst>
              </p:cNvPr>
              <p:cNvSpPr/>
              <p:nvPr/>
            </p:nvSpPr>
            <p:spPr>
              <a:xfrm>
                <a:off x="363464" y="2480879"/>
                <a:ext cx="8883336" cy="7049378"/>
              </a:xfrm>
              <a:prstGeom prst="roundRect">
                <a:avLst>
                  <a:gd name="adj" fmla="val 11397"/>
                </a:avLst>
              </a:prstGeom>
              <a:solidFill>
                <a:schemeClr val="bg1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รูปภาพ 26">
              <a:extLst>
                <a:ext uri="{FF2B5EF4-FFF2-40B4-BE49-F238E27FC236}">
                  <a16:creationId xmlns:a16="http://schemas.microsoft.com/office/drawing/2014/main" id="{509AC239-1469-C5A1-E363-C24CBA1A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08433" y="3719689"/>
              <a:ext cx="10879367" cy="5222922"/>
            </a:xfrm>
            <a:prstGeom prst="rect">
              <a:avLst/>
            </a:prstGeom>
          </p:spPr>
        </p:pic>
      </p:grpSp>
      <p:pic>
        <p:nvPicPr>
          <p:cNvPr id="5124" name="Picture 4" descr="Fitness Workout Sticker by SevenDaysGold">
            <a:extLst>
              <a:ext uri="{FF2B5EF4-FFF2-40B4-BE49-F238E27FC236}">
                <a16:creationId xmlns:a16="http://schemas.microsoft.com/office/drawing/2014/main" id="{B7E29AF7-4D4B-C5C7-F026-13B1E430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1" y="303778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07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C1105-B372-84F4-4189-322198C54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BDFBAB8D-849A-035B-0F3B-7089D1D71937}"/>
              </a:ext>
            </a:extLst>
          </p:cNvPr>
          <p:cNvGrpSpPr/>
          <p:nvPr/>
        </p:nvGrpSpPr>
        <p:grpSpPr>
          <a:xfrm>
            <a:off x="381000" y="2324100"/>
            <a:ext cx="12794826" cy="7744166"/>
            <a:chOff x="363464" y="2480879"/>
            <a:chExt cx="8723987" cy="7239552"/>
          </a:xfrm>
        </p:grpSpPr>
        <p:sp>
          <p:nvSpPr>
            <p:cNvPr id="26" name="สี่เหลี่ยมผืนผ้า: มุมมน 25">
              <a:extLst>
                <a:ext uri="{FF2B5EF4-FFF2-40B4-BE49-F238E27FC236}">
                  <a16:creationId xmlns:a16="http://schemas.microsoft.com/office/drawing/2014/main" id="{A86FCBCE-B0D6-9AD8-D334-388B760ADB02}"/>
                </a:ext>
              </a:extLst>
            </p:cNvPr>
            <p:cNvSpPr/>
            <p:nvPr/>
          </p:nvSpPr>
          <p:spPr>
            <a:xfrm>
              <a:off x="571288" y="2888928"/>
              <a:ext cx="8516163" cy="6831503"/>
            </a:xfrm>
            <a:prstGeom prst="roundRect">
              <a:avLst>
                <a:gd name="adj" fmla="val 11397"/>
              </a:avLst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B1698E9C-4B7A-B053-7EE3-DBFCC7DC900C}"/>
                </a:ext>
              </a:extLst>
            </p:cNvPr>
            <p:cNvSpPr/>
            <p:nvPr/>
          </p:nvSpPr>
          <p:spPr>
            <a:xfrm>
              <a:off x="363464" y="2480879"/>
              <a:ext cx="8516163" cy="7049378"/>
            </a:xfrm>
            <a:prstGeom prst="roundRect">
              <a:avLst>
                <a:gd name="adj" fmla="val 11397"/>
              </a:avLst>
            </a:prstGeom>
            <a:solidFill>
              <a:srgbClr val="FFF8F3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DF0EB0F5-3139-B470-448A-A54B7A2EB7D6}"/>
              </a:ext>
            </a:extLst>
          </p:cNvPr>
          <p:cNvSpPr txBox="1"/>
          <p:nvPr/>
        </p:nvSpPr>
        <p:spPr>
          <a:xfrm>
            <a:off x="571500" y="2705100"/>
            <a:ext cx="1210902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เครื่องวัดอุณหภูมิ เป็นการออกแบบเพื่อวัดอุณหภูมิ โดยตัวตรวจจับรังสีอินฟราเรดทำหน้าที่รับรังสีอินฟราเรด ที่แผ่ออกจากวัตถุเป้าหมาย ผ่านเลนส์ของเครื่องมือวัด แล้วแปลงรังสีอินฟราเรดเหล่านี้ให้อยู่ในรูปสัญญาณทางไฟฟ้า โดยรังสีอินฟราเรดที่ตัวตรวจจับรับไปนั้นประกอบด้วยรังสีที่วัตถุเป้าหมายแผ่ออกมารวมกับรังสีที่แผ่จากวัตถุอื่นหรือจากสิ่งแวดล้อมสะท้อนออกจากผิวของวัตถุเป้าหมาย จากนั้นวงจรอิเล็กทรอนิกส์จะทำหน้าที่แปลงข้อมูลที่รับมาจากตัวตรวจจับและนำไปแสดงที่ตัวแสดงผล</a:t>
            </a:r>
          </a:p>
          <a:p>
            <a:pPr algn="thaiDist"/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 : </a:t>
            </a:r>
            <a:r>
              <a:rPr lang="en-US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https://tuemaster.com/blog/infrared-thermometer-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มีหลักการทำงานอย่าง/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id="{99E9FCFD-252F-7624-D20A-425AE584317D}"/>
              </a:ext>
            </a:extLst>
          </p:cNvPr>
          <p:cNvSpPr/>
          <p:nvPr/>
        </p:nvSpPr>
        <p:spPr>
          <a:xfrm>
            <a:off x="498987" y="218734"/>
            <a:ext cx="4606413" cy="1912327"/>
          </a:xfrm>
          <a:prstGeom prst="roundRect">
            <a:avLst>
              <a:gd name="adj" fmla="val 32092"/>
            </a:avLst>
          </a:prstGeom>
          <a:solidFill>
            <a:srgbClr val="F7C8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882BFECA-6A63-2B81-7A5A-0A8CA4313BAB}"/>
              </a:ext>
            </a:extLst>
          </p:cNvPr>
          <p:cNvSpPr txBox="1"/>
          <p:nvPr/>
        </p:nvSpPr>
        <p:spPr>
          <a:xfrm>
            <a:off x="-1219200" y="619661"/>
            <a:ext cx="7974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เปิดโลกทัศน์</a:t>
            </a:r>
            <a:endParaRPr lang="th-TH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66590C7-F7DA-F89F-E903-E0A32DCDAFD2}"/>
              </a:ext>
            </a:extLst>
          </p:cNvPr>
          <p:cNvSpPr/>
          <p:nvPr/>
        </p:nvSpPr>
        <p:spPr>
          <a:xfrm>
            <a:off x="13702030" y="266700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7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BCEF3F0A-AB42-9B96-0590-33E1E578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061B38B-0A88-389F-48FE-6981F131C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65902">
            <a:off x="13532944" y="3998879"/>
            <a:ext cx="4726990" cy="47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7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73661" y="286095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9116" y="286095"/>
            <a:ext cx="9568284" cy="1814434"/>
            <a:chOff x="0" y="0"/>
            <a:chExt cx="2240474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40474" cy="406400"/>
            </a:xfrm>
            <a:custGeom>
              <a:avLst/>
              <a:gdLst/>
              <a:ahLst/>
              <a:cxnLst/>
              <a:rect l="l" t="t" r="r" b="b"/>
              <a:pathLst>
                <a:path w="2240474" h="406400">
                  <a:moveTo>
                    <a:pt x="2037274" y="0"/>
                  </a:moveTo>
                  <a:cubicBezTo>
                    <a:pt x="2149498" y="0"/>
                    <a:pt x="2240474" y="90976"/>
                    <a:pt x="2240474" y="203200"/>
                  </a:cubicBezTo>
                  <a:cubicBezTo>
                    <a:pt x="2240474" y="315424"/>
                    <a:pt x="2149498" y="406400"/>
                    <a:pt x="203727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24047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67766" y="727383"/>
            <a:ext cx="7085438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th-TH" sz="9600" b="1" dirty="0">
                <a:latin typeface="Poppins Ultra-Bold"/>
                <a:cs typeface="+mj-cs"/>
              </a:rPr>
              <a:t>ระบบทางเทคโนโลยี</a:t>
            </a:r>
            <a:endParaRPr lang="en-US" sz="9600" b="1" dirty="0">
              <a:latin typeface="Poppins Ultra-Bold"/>
              <a:cs typeface="+mj-cs"/>
            </a:endParaRPr>
          </a:p>
        </p:txBody>
      </p:sp>
      <p:pic>
        <p:nvPicPr>
          <p:cNvPr id="34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A46DA27A-F0DA-DB2B-5F41-4420ADFA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-38100"/>
            <a:ext cx="1882634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A8AA2DC8-AE74-E889-F48A-D6C14B96A1D7}"/>
              </a:ext>
            </a:extLst>
          </p:cNvPr>
          <p:cNvGrpSpPr/>
          <p:nvPr/>
        </p:nvGrpSpPr>
        <p:grpSpPr>
          <a:xfrm>
            <a:off x="202598" y="2324100"/>
            <a:ext cx="14885179" cy="8023322"/>
            <a:chOff x="202598" y="2324100"/>
            <a:chExt cx="14885179" cy="8023322"/>
          </a:xfrm>
        </p:grpSpPr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FDACFEF1-E35A-BE91-1527-8802E6D09117}"/>
                </a:ext>
              </a:extLst>
            </p:cNvPr>
            <p:cNvSpPr/>
            <p:nvPr/>
          </p:nvSpPr>
          <p:spPr>
            <a:xfrm>
              <a:off x="323037" y="2324100"/>
              <a:ext cx="14459763" cy="7288234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34EB3EA7-CCAE-4243-EA96-74468D1BD410}"/>
                </a:ext>
              </a:extLst>
            </p:cNvPr>
            <p:cNvGrpSpPr/>
            <p:nvPr/>
          </p:nvGrpSpPr>
          <p:grpSpPr>
            <a:xfrm>
              <a:off x="533402" y="2705100"/>
              <a:ext cx="13944296" cy="6705599"/>
              <a:chOff x="244415" y="-160092"/>
              <a:chExt cx="36634535" cy="19496076"/>
            </a:xfrm>
          </p:grpSpPr>
          <p:grpSp>
            <p:nvGrpSpPr>
              <p:cNvPr id="40" name="Group 3">
                <a:extLst>
                  <a:ext uri="{FF2B5EF4-FFF2-40B4-BE49-F238E27FC236}">
                    <a16:creationId xmlns:a16="http://schemas.microsoft.com/office/drawing/2014/main" id="{C74BA4BF-44D3-8AE7-9865-23E6AF4E28BC}"/>
                  </a:ext>
                </a:extLst>
              </p:cNvPr>
              <p:cNvGrpSpPr/>
              <p:nvPr/>
            </p:nvGrpSpPr>
            <p:grpSpPr>
              <a:xfrm>
                <a:off x="244415" y="-160092"/>
                <a:ext cx="36634533" cy="19496076"/>
                <a:chOff x="62009" y="-40616"/>
                <a:chExt cx="9294317" cy="4946227"/>
              </a:xfrm>
            </p:grpSpPr>
            <p:sp>
              <p:nvSpPr>
                <p:cNvPr id="48" name="Freeform 4">
                  <a:extLst>
                    <a:ext uri="{FF2B5EF4-FFF2-40B4-BE49-F238E27FC236}">
                      <a16:creationId xmlns:a16="http://schemas.microsoft.com/office/drawing/2014/main" id="{ECB750D0-A394-FAA1-8BCF-53A40C5DDB8C}"/>
                    </a:ext>
                  </a:extLst>
                </p:cNvPr>
                <p:cNvSpPr/>
                <p:nvPr/>
              </p:nvSpPr>
              <p:spPr>
                <a:xfrm>
                  <a:off x="62009" y="-40616"/>
                  <a:ext cx="9294317" cy="4946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41" name="AutoShape 5">
                <a:extLst>
                  <a:ext uri="{FF2B5EF4-FFF2-40B4-BE49-F238E27FC236}">
                    <a16:creationId xmlns:a16="http://schemas.microsoft.com/office/drawing/2014/main" id="{97B32D64-9E48-41D9-9B74-A8EA5B1A53D8}"/>
                  </a:ext>
                </a:extLst>
              </p:cNvPr>
              <p:cNvSpPr/>
              <p:nvPr/>
            </p:nvSpPr>
            <p:spPr>
              <a:xfrm>
                <a:off x="311635" y="1266422"/>
                <a:ext cx="36567315" cy="0"/>
              </a:xfrm>
              <a:prstGeom prst="line">
                <a:avLst/>
              </a:prstGeom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42" name="Group 6">
                <a:extLst>
                  <a:ext uri="{FF2B5EF4-FFF2-40B4-BE49-F238E27FC236}">
                    <a16:creationId xmlns:a16="http://schemas.microsoft.com/office/drawing/2014/main" id="{DED6193D-7C8F-5122-B7AE-75F25738A0C2}"/>
                  </a:ext>
                </a:extLst>
              </p:cNvPr>
              <p:cNvGrpSpPr/>
              <p:nvPr/>
            </p:nvGrpSpPr>
            <p:grpSpPr>
              <a:xfrm rot="-10800000">
                <a:off x="3084082" y="129591"/>
                <a:ext cx="763801" cy="763799"/>
                <a:chOff x="-47594683" y="-2215712"/>
                <a:chExt cx="16741689" cy="16741662"/>
              </a:xfrm>
            </p:grpSpPr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8A3428C6-82FC-1CF2-4FBC-37E4466986AA}"/>
                    </a:ext>
                  </a:extLst>
                </p:cNvPr>
                <p:cNvSpPr/>
                <p:nvPr/>
              </p:nvSpPr>
              <p:spPr>
                <a:xfrm>
                  <a:off x="-47594683" y="-2215712"/>
                  <a:ext cx="16741689" cy="1674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3" name="Group 8">
                <a:extLst>
                  <a:ext uri="{FF2B5EF4-FFF2-40B4-BE49-F238E27FC236}">
                    <a16:creationId xmlns:a16="http://schemas.microsoft.com/office/drawing/2014/main" id="{F77F48BA-6336-11FE-EC9E-C75E2787915B}"/>
                  </a:ext>
                </a:extLst>
              </p:cNvPr>
              <p:cNvGrpSpPr/>
              <p:nvPr/>
            </p:nvGrpSpPr>
            <p:grpSpPr>
              <a:xfrm rot="-10800000">
                <a:off x="1884813" y="161370"/>
                <a:ext cx="763808" cy="763808"/>
                <a:chOff x="-28910564" y="-2912447"/>
                <a:chExt cx="16741849" cy="16741854"/>
              </a:xfrm>
            </p:grpSpPr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B096BD31-703D-AD09-F86A-B83C20D191D5}"/>
                    </a:ext>
                  </a:extLst>
                </p:cNvPr>
                <p:cNvSpPr/>
                <p:nvPr/>
              </p:nvSpPr>
              <p:spPr>
                <a:xfrm>
                  <a:off x="-28910564" y="-2912447"/>
                  <a:ext cx="16741849" cy="16741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44" name="Group 10">
                <a:extLst>
                  <a:ext uri="{FF2B5EF4-FFF2-40B4-BE49-F238E27FC236}">
                    <a16:creationId xmlns:a16="http://schemas.microsoft.com/office/drawing/2014/main" id="{B8A7D3CA-181B-E5B2-5D23-57D4F941CC82}"/>
                  </a:ext>
                </a:extLst>
              </p:cNvPr>
              <p:cNvGrpSpPr/>
              <p:nvPr/>
            </p:nvGrpSpPr>
            <p:grpSpPr>
              <a:xfrm rot="-10800000">
                <a:off x="726318" y="161370"/>
                <a:ext cx="763803" cy="763802"/>
                <a:chOff x="-11119849" y="-2912315"/>
                <a:chExt cx="16741738" cy="16741717"/>
              </a:xfrm>
            </p:grpSpPr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F31F0BD4-A123-8AF5-5B04-12B73D7C4249}"/>
                    </a:ext>
                  </a:extLst>
                </p:cNvPr>
                <p:cNvSpPr/>
                <p:nvPr/>
              </p:nvSpPr>
              <p:spPr>
                <a:xfrm>
                  <a:off x="-11119849" y="-2912315"/>
                  <a:ext cx="16741738" cy="16741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1E6E6876-DBF0-D900-5C8D-C7742C1E69B7}"/>
                </a:ext>
              </a:extLst>
            </p:cNvPr>
            <p:cNvSpPr txBox="1"/>
            <p:nvPr/>
          </p:nvSpPr>
          <p:spPr>
            <a:xfrm>
              <a:off x="863077" y="3333783"/>
              <a:ext cx="13004667" cy="5314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>
                <a:lnSpc>
                  <a:spcPts val="5900"/>
                </a:lnSpc>
              </a:pP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เทคโนโลยีมีองค์ประกอบหลายส่วนที่ถูกออกแบบให้</a:t>
              </a:r>
              <a:r>
                <a:rPr lang="th-TH" sz="5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ร่วมกัน เช่น คอมพิวเตอร์หนึ่งเครื่องจะมีระบบ</a:t>
              </a:r>
              <a:r>
                <a:rPr lang="th-TH" sz="5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ที่แยกย่อยออกมา ได้แก่ หน่วยความจํา หน่วยประมวลผลกลางหน่วยรับข้อมูล หน่วยแสดงผลข้อมูล ซึ่งถูกออกแบบให้</a:t>
              </a:r>
              <a:r>
                <a:rPr lang="th-TH" sz="5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ร่วมกัน </a:t>
              </a:r>
              <a:r>
                <a:rPr lang="th-TH" sz="5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ของแต่ละส่วนจะสัมพันธ์ต่อกัน ซึ่งเราเรียกว่า “ระบบ” โดยระบบ (</a:t>
              </a:r>
              <a:r>
                <a:rPr lang="en-US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System)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หมายถึง การรวมกันขององค์ประกอบต่าง ๆ เข้าด้วยกันอย่างน้อย 2 ส่วน โดยมีเป้าหมายใน</a:t>
              </a:r>
              <a:r>
                <a:rPr lang="th-TH" sz="5400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sz="5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ร่วมกัน สามารถแบ่งได้เป็น 2 ประเภท ดังนี้</a:t>
              </a: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2580BD2E-7C74-79BD-1C37-EFDC90325E08}"/>
                </a:ext>
              </a:extLst>
            </p:cNvPr>
            <p:cNvSpPr/>
            <p:nvPr/>
          </p:nvSpPr>
          <p:spPr>
            <a:xfrm>
              <a:off x="12250947" y="8427801"/>
              <a:ext cx="2836830" cy="1675177"/>
            </a:xfrm>
            <a:custGeom>
              <a:avLst/>
              <a:gdLst/>
              <a:ahLst/>
              <a:cxnLst/>
              <a:rect l="l" t="t" r="r" b="b"/>
              <a:pathLst>
                <a:path w="2893997" h="1724279">
                  <a:moveTo>
                    <a:pt x="0" y="0"/>
                  </a:moveTo>
                  <a:lnTo>
                    <a:pt x="2893997" y="0"/>
                  </a:lnTo>
                  <a:lnTo>
                    <a:pt x="2893997" y="1724279"/>
                  </a:lnTo>
                  <a:lnTo>
                    <a:pt x="0" y="1724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">
              <a:extLst>
                <a:ext uri="{FF2B5EF4-FFF2-40B4-BE49-F238E27FC236}">
                  <a16:creationId xmlns:a16="http://schemas.microsoft.com/office/drawing/2014/main" id="{07635330-CB4E-D235-40FE-FC3969D8030A}"/>
                </a:ext>
              </a:extLst>
            </p:cNvPr>
            <p:cNvSpPr/>
            <p:nvPr/>
          </p:nvSpPr>
          <p:spPr>
            <a:xfrm>
              <a:off x="202598" y="8672245"/>
              <a:ext cx="2558997" cy="1675177"/>
            </a:xfrm>
            <a:custGeom>
              <a:avLst/>
              <a:gdLst/>
              <a:ahLst/>
              <a:cxnLst/>
              <a:rect l="l" t="t" r="r" b="b"/>
              <a:pathLst>
                <a:path w="2634005" h="1724279">
                  <a:moveTo>
                    <a:pt x="0" y="0"/>
                  </a:moveTo>
                  <a:lnTo>
                    <a:pt x="2634005" y="0"/>
                  </a:lnTo>
                  <a:lnTo>
                    <a:pt x="2634005" y="1724279"/>
                  </a:lnTo>
                  <a:lnTo>
                    <a:pt x="0" y="1724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16">
            <a:extLst>
              <a:ext uri="{FF2B5EF4-FFF2-40B4-BE49-F238E27FC236}">
                <a16:creationId xmlns:a16="http://schemas.microsoft.com/office/drawing/2014/main" id="{18DC44EB-589D-CAC6-321F-3AC2CFAA0F62}"/>
              </a:ext>
            </a:extLst>
          </p:cNvPr>
          <p:cNvSpPr txBox="1"/>
          <p:nvPr/>
        </p:nvSpPr>
        <p:spPr>
          <a:xfrm>
            <a:off x="323037" y="876300"/>
            <a:ext cx="2385691" cy="1485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50"/>
              </a:lnSpc>
            </a:pPr>
            <a:r>
              <a:rPr lang="th-TH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</a:p>
        </p:txBody>
      </p:sp>
      <p:pic>
        <p:nvPicPr>
          <p:cNvPr id="1026" name="Picture 2" descr="TallAgency giphyupload art nft digital Sticker">
            <a:extLst>
              <a:ext uri="{FF2B5EF4-FFF2-40B4-BE49-F238E27FC236}">
                <a16:creationId xmlns:a16="http://schemas.microsoft.com/office/drawing/2014/main" id="{5C71A782-81BF-53E8-003A-4532C026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372" y="4173117"/>
            <a:ext cx="3536524" cy="35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66D94-810A-FD3C-1195-685316DD9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3C5B42-2607-FEF8-EE1B-BAF181EBC0EC}"/>
              </a:ext>
            </a:extLst>
          </p:cNvPr>
          <p:cNvSpPr/>
          <p:nvPr/>
        </p:nvSpPr>
        <p:spPr>
          <a:xfrm flipH="1" flipV="1">
            <a:off x="0" y="-52916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DD92720-3864-BC27-2C8E-FC8A28BF88E0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ADC76E17-87D2-16BD-A609-AAA5163D775F}"/>
              </a:ext>
            </a:extLst>
          </p:cNvPr>
          <p:cNvSpPr/>
          <p:nvPr/>
        </p:nvSpPr>
        <p:spPr>
          <a:xfrm>
            <a:off x="7024405" y="274111"/>
            <a:ext cx="11051056" cy="2057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F9F75B4-00F0-C06E-8EFB-0DF777352833}"/>
              </a:ext>
            </a:extLst>
          </p:cNvPr>
          <p:cNvGrpSpPr/>
          <p:nvPr/>
        </p:nvGrpSpPr>
        <p:grpSpPr>
          <a:xfrm>
            <a:off x="16567938" y="9589688"/>
            <a:ext cx="1411593" cy="402724"/>
            <a:chOff x="16567938" y="9589688"/>
            <a:chExt cx="1411593" cy="40272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E332BB1-EDCF-FC90-A79C-65057465E2F0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8DC59EE-6B8D-76D9-A395-6A34C5768FBA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595BFC8-C679-B697-B7EB-C27C72BBC787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D7620B16-6B61-8B3F-08A9-7592E9EDF7AD}"/>
              </a:ext>
            </a:extLst>
          </p:cNvPr>
          <p:cNvSpPr/>
          <p:nvPr/>
        </p:nvSpPr>
        <p:spPr>
          <a:xfrm>
            <a:off x="626593" y="391677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BC226A49-30FC-EBEB-9F97-8C829A5236E4}"/>
              </a:ext>
            </a:extLst>
          </p:cNvPr>
          <p:cNvSpPr txBox="1"/>
          <p:nvPr/>
        </p:nvSpPr>
        <p:spPr>
          <a:xfrm>
            <a:off x="6588390" y="441362"/>
            <a:ext cx="1224725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ระบบทางธรรมชาติ </a:t>
            </a:r>
            <a:endParaRPr lang="en-US" sz="11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D9E32853-8A04-E52A-B20E-39736AC11FAC}"/>
              </a:ext>
            </a:extLst>
          </p:cNvPr>
          <p:cNvGrpSpPr/>
          <p:nvPr/>
        </p:nvGrpSpPr>
        <p:grpSpPr>
          <a:xfrm>
            <a:off x="5334000" y="2553090"/>
            <a:ext cx="12716727" cy="6476610"/>
            <a:chOff x="5334000" y="2553090"/>
            <a:chExt cx="12716727" cy="6476610"/>
          </a:xfrm>
        </p:grpSpPr>
        <p:sp>
          <p:nvSpPr>
            <p:cNvPr id="21" name="สี่เหลี่ยมผืนผ้า: มุมมน 20">
              <a:extLst>
                <a:ext uri="{FF2B5EF4-FFF2-40B4-BE49-F238E27FC236}">
                  <a16:creationId xmlns:a16="http://schemas.microsoft.com/office/drawing/2014/main" id="{AD0861D3-5A2B-B86A-6F29-E96D068AE96E}"/>
                </a:ext>
              </a:extLst>
            </p:cNvPr>
            <p:cNvSpPr/>
            <p:nvPr/>
          </p:nvSpPr>
          <p:spPr>
            <a:xfrm>
              <a:off x="5334000" y="2553090"/>
              <a:ext cx="12716727" cy="6476610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F5DC6936-E25C-7C21-DAA8-BB0CFD6D8C88}"/>
                </a:ext>
              </a:extLst>
            </p:cNvPr>
            <p:cNvGrpSpPr/>
            <p:nvPr/>
          </p:nvGrpSpPr>
          <p:grpSpPr>
            <a:xfrm>
              <a:off x="5429250" y="2732398"/>
              <a:ext cx="12550281" cy="6153915"/>
              <a:chOff x="240891" y="-357093"/>
              <a:chExt cx="22649386" cy="20792931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1F32803F-2E49-8FAA-214E-10CBA093FD1D}"/>
                  </a:ext>
                </a:extLst>
              </p:cNvPr>
              <p:cNvGrpSpPr/>
              <p:nvPr/>
            </p:nvGrpSpPr>
            <p:grpSpPr>
              <a:xfrm>
                <a:off x="240891" y="-357093"/>
                <a:ext cx="22645999" cy="20792931"/>
                <a:chOff x="61115" y="-90596"/>
                <a:chExt cx="5745374" cy="5275244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169DC634-8C9D-246A-6C6C-3EB00D8488D3}"/>
                    </a:ext>
                  </a:extLst>
                </p:cNvPr>
                <p:cNvSpPr/>
                <p:nvPr/>
              </p:nvSpPr>
              <p:spPr>
                <a:xfrm>
                  <a:off x="61115" y="-90596"/>
                  <a:ext cx="5745374" cy="52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7C843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F2155002-B6F9-722C-420E-209679F6250F}"/>
                  </a:ext>
                </a:extLst>
              </p:cNvPr>
              <p:cNvSpPr/>
              <p:nvPr/>
            </p:nvSpPr>
            <p:spPr>
              <a:xfrm>
                <a:off x="244278" y="1642168"/>
                <a:ext cx="22645999" cy="0"/>
              </a:xfrm>
              <a:prstGeom prst="line">
                <a:avLst/>
              </a:prstGeom>
              <a:ln w="28575" cap="rnd">
                <a:solidFill>
                  <a:srgbClr val="F7C84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F15D71B0-62E4-AC4F-C98C-08D937D37BCD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DC8993DA-9618-441A-D9FC-BF6F1A9DF394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377232A0-698C-973B-45F7-B85476D95B99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E620A580-CF2A-2661-5820-8BF4D729BEB7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2F1BE2EC-2818-143E-FF08-374DC441F117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C8906899-F35A-0AA5-56F9-F130BE5D116E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E5D385F9-F051-6F99-8EA1-5CD95974F265}"/>
                </a:ext>
              </a:extLst>
            </p:cNvPr>
            <p:cNvSpPr txBox="1"/>
            <p:nvPr/>
          </p:nvSpPr>
          <p:spPr>
            <a:xfrm>
              <a:off x="5638445" y="3390900"/>
              <a:ext cx="12163170" cy="5016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ระบบที่</a:t>
              </a:r>
              <a:r>
                <a:rPr lang="th-TH" sz="8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ดําเนินการ</a:t>
              </a:r>
              <a:r>
                <a:rPr lang="th-TH" sz="8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เป็นไปตามธรรมชาติ เช่น ระบบนิเวศในแต่ละพื้นที่ ระบบร่างกายของมนุษย์แต่ละบุคคล ระบบการตอบสนองของสัตว์</a:t>
              </a:r>
              <a:endPara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1E949FAB-7598-4671-C40F-92B86568C9AA}"/>
              </a:ext>
            </a:extLst>
          </p:cNvPr>
          <p:cNvSpPr/>
          <p:nvPr/>
        </p:nvSpPr>
        <p:spPr>
          <a:xfrm rot="856784">
            <a:off x="220153" y="3865628"/>
            <a:ext cx="2769935" cy="6740879"/>
          </a:xfrm>
          <a:custGeom>
            <a:avLst/>
            <a:gdLst/>
            <a:ahLst/>
            <a:cxnLst/>
            <a:rect l="l" t="t" r="r" b="b"/>
            <a:pathLst>
              <a:path w="1781040" h="4676691">
                <a:moveTo>
                  <a:pt x="0" y="0"/>
                </a:moveTo>
                <a:lnTo>
                  <a:pt x="1781039" y="0"/>
                </a:lnTo>
                <a:lnTo>
                  <a:pt x="1781039" y="4676691"/>
                </a:lnTo>
                <a:lnTo>
                  <a:pt x="0" y="4676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022344C-8E5F-33B9-DD15-0EDFD1D82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3178" y="1187018"/>
            <a:ext cx="2646007" cy="264600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AA51400-A1CA-D564-6065-45153CFEEF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04819" flipH="1">
            <a:off x="3464485" y="7161447"/>
            <a:ext cx="2595381" cy="259538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EC808B4-A536-8306-685B-E06F9761C0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0247" y="7624507"/>
            <a:ext cx="2667000" cy="2667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80DE6A1-0BD5-30DC-3388-7555878283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777" y="1037703"/>
            <a:ext cx="1506773" cy="15067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94785B4-11E5-AE14-6731-BDC48632B1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17998">
            <a:off x="5100759" y="8836301"/>
            <a:ext cx="1506773" cy="15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5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 flipH="1" flipV="1">
            <a:off x="0" y="7517065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B5C89E5C-2F0F-493E-8795-CFD13A069D87}"/>
              </a:ext>
            </a:extLst>
          </p:cNvPr>
          <p:cNvSpPr/>
          <p:nvPr/>
        </p:nvSpPr>
        <p:spPr>
          <a:xfrm>
            <a:off x="136339" y="294698"/>
            <a:ext cx="8398061" cy="188795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4FDE9D7-4C63-DFE6-12DF-0E9DADB908CB}"/>
              </a:ext>
            </a:extLst>
          </p:cNvPr>
          <p:cNvSpPr txBox="1"/>
          <p:nvPr/>
        </p:nvSpPr>
        <p:spPr>
          <a:xfrm>
            <a:off x="732357" y="574140"/>
            <a:ext cx="92347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ระบบที่มนุษย์สร้างขึ้น </a:t>
            </a:r>
            <a:endParaRPr lang="en-US" sz="8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056551F-CDA7-FAC6-E880-50367994FC61}"/>
              </a:ext>
            </a:extLst>
          </p:cNvPr>
          <p:cNvGrpSpPr/>
          <p:nvPr/>
        </p:nvGrpSpPr>
        <p:grpSpPr>
          <a:xfrm>
            <a:off x="323036" y="2324100"/>
            <a:ext cx="12716727" cy="6705600"/>
            <a:chOff x="323036" y="2324100"/>
            <a:chExt cx="12716727" cy="6705600"/>
          </a:xfrm>
        </p:grpSpPr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id="{ADF21760-A765-5E15-F964-F148ED2FE205}"/>
                </a:ext>
              </a:extLst>
            </p:cNvPr>
            <p:cNvSpPr/>
            <p:nvPr/>
          </p:nvSpPr>
          <p:spPr>
            <a:xfrm>
              <a:off x="323036" y="2324100"/>
              <a:ext cx="12716727" cy="6705600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D8FAC4B3-7116-88A7-E971-32DFD0DF843D}"/>
                </a:ext>
              </a:extLst>
            </p:cNvPr>
            <p:cNvGrpSpPr/>
            <p:nvPr/>
          </p:nvGrpSpPr>
          <p:grpSpPr>
            <a:xfrm>
              <a:off x="530832" y="2476500"/>
              <a:ext cx="12270767" cy="6153915"/>
              <a:chOff x="240891" y="-357093"/>
              <a:chExt cx="22649386" cy="20792931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18B6EBAF-885A-9C9D-016F-96A541C3388B}"/>
                  </a:ext>
                </a:extLst>
              </p:cNvPr>
              <p:cNvGrpSpPr/>
              <p:nvPr/>
            </p:nvGrpSpPr>
            <p:grpSpPr>
              <a:xfrm>
                <a:off x="240891" y="-357093"/>
                <a:ext cx="22645999" cy="20792931"/>
                <a:chOff x="61115" y="-90596"/>
                <a:chExt cx="5745374" cy="5275244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0147BA17-AB2E-BDF5-DC98-05D73F7528CB}"/>
                    </a:ext>
                  </a:extLst>
                </p:cNvPr>
                <p:cNvSpPr/>
                <p:nvPr/>
              </p:nvSpPr>
              <p:spPr>
                <a:xfrm>
                  <a:off x="61115" y="-90596"/>
                  <a:ext cx="5745374" cy="52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C5164E9B-5451-54BA-795F-1AC5AEDCD671}"/>
                  </a:ext>
                </a:extLst>
              </p:cNvPr>
              <p:cNvSpPr/>
              <p:nvPr/>
            </p:nvSpPr>
            <p:spPr>
              <a:xfrm>
                <a:off x="244278" y="1642168"/>
                <a:ext cx="22645999" cy="0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9F68A8E6-23F0-36AD-09AD-B273010F9215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A49506EC-E89C-A74D-8C44-C24BAA956258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59621D4C-8464-FA02-FAE8-8191E5B8327B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746B875C-A334-02EF-0B4A-1D5466527615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CC8675C6-69F3-446C-A3F3-19A347FB8D41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D65D66DE-89D5-BEC7-DA13-A9D253ED4F14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FD95D4D1-962C-9042-CD39-13F8F968DBB5}"/>
                </a:ext>
              </a:extLst>
            </p:cNvPr>
            <p:cNvSpPr txBox="1"/>
            <p:nvPr/>
          </p:nvSpPr>
          <p:spPr>
            <a:xfrm>
              <a:off x="819439" y="3353141"/>
              <a:ext cx="11801322" cy="5170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6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ระบบที่มนุษย์สร้างขึ้นเพื่อตอบสนองความต้องการทั้งวัสดุ เครื่องมือ อุปกรณ์ต่าง ๆ เพื่อ</a:t>
              </a:r>
              <a:r>
                <a:rPr lang="th-TH" sz="66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อํานว</a:t>
              </a:r>
              <a:r>
                <a:rPr lang="th-TH" sz="66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ยความสะดวกในการใช้ชีวิตของมนุษย์ เช่น ระบบสนับสนุน การเดินทาง ระบบด้านสาธารณูปโภค ระบบการสื่อสาร เป็นต้น</a:t>
              </a:r>
              <a:endPara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43" name="Freeform 18">
            <a:extLst>
              <a:ext uri="{FF2B5EF4-FFF2-40B4-BE49-F238E27FC236}">
                <a16:creationId xmlns:a16="http://schemas.microsoft.com/office/drawing/2014/main" id="{F5A101EB-BD9D-FFFC-0438-DD9ECE5FA22F}"/>
              </a:ext>
            </a:extLst>
          </p:cNvPr>
          <p:cNvSpPr/>
          <p:nvPr/>
        </p:nvSpPr>
        <p:spPr>
          <a:xfrm>
            <a:off x="11019186" y="40722"/>
            <a:ext cx="1238799" cy="1591526"/>
          </a:xfrm>
          <a:custGeom>
            <a:avLst/>
            <a:gdLst/>
            <a:ahLst/>
            <a:cxnLst/>
            <a:rect l="l" t="t" r="r" b="b"/>
            <a:pathLst>
              <a:path w="823501" h="1057979">
                <a:moveTo>
                  <a:pt x="0" y="0"/>
                </a:moveTo>
                <a:lnTo>
                  <a:pt x="823501" y="0"/>
                </a:lnTo>
                <a:lnTo>
                  <a:pt x="823501" y="1057979"/>
                </a:lnTo>
                <a:lnTo>
                  <a:pt x="0" y="1057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5242" r="-550428" b="-192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141F3D99-048D-E05E-6AE8-559E881D431A}"/>
              </a:ext>
            </a:extLst>
          </p:cNvPr>
          <p:cNvSpPr/>
          <p:nvPr/>
        </p:nvSpPr>
        <p:spPr>
          <a:xfrm>
            <a:off x="12296168" y="1123541"/>
            <a:ext cx="824382" cy="1059111"/>
          </a:xfrm>
          <a:custGeom>
            <a:avLst/>
            <a:gdLst/>
            <a:ahLst/>
            <a:cxnLst/>
            <a:rect l="l" t="t" r="r" b="b"/>
            <a:pathLst>
              <a:path w="823501" h="1057979">
                <a:moveTo>
                  <a:pt x="0" y="0"/>
                </a:moveTo>
                <a:lnTo>
                  <a:pt x="823501" y="0"/>
                </a:lnTo>
                <a:lnTo>
                  <a:pt x="823501" y="1057979"/>
                </a:lnTo>
                <a:lnTo>
                  <a:pt x="0" y="1057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5242" r="-550428" b="-192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วงรี 45">
            <a:extLst>
              <a:ext uri="{FF2B5EF4-FFF2-40B4-BE49-F238E27FC236}">
                <a16:creationId xmlns:a16="http://schemas.microsoft.com/office/drawing/2014/main" id="{2AD895FA-DF70-6BA5-BC59-264B95405660}"/>
              </a:ext>
            </a:extLst>
          </p:cNvPr>
          <p:cNvSpPr/>
          <p:nvPr/>
        </p:nvSpPr>
        <p:spPr>
          <a:xfrm>
            <a:off x="-1" y="9399350"/>
            <a:ext cx="915741" cy="9157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วงรี 47">
            <a:extLst>
              <a:ext uri="{FF2B5EF4-FFF2-40B4-BE49-F238E27FC236}">
                <a16:creationId xmlns:a16="http://schemas.microsoft.com/office/drawing/2014/main" id="{6964AB0C-A8B8-8A77-DD82-FC2D0030046E}"/>
              </a:ext>
            </a:extLst>
          </p:cNvPr>
          <p:cNvSpPr/>
          <p:nvPr/>
        </p:nvSpPr>
        <p:spPr>
          <a:xfrm>
            <a:off x="3138539" y="9171148"/>
            <a:ext cx="823861" cy="823861"/>
          </a:xfrm>
          <a:prstGeom prst="ellipse">
            <a:avLst/>
          </a:prstGeom>
          <a:noFill/>
          <a:ln w="127000">
            <a:solidFill>
              <a:srgbClr val="F7C8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97DE40-9A7A-147D-F020-37F2B1FD2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07451" y="4294348"/>
            <a:ext cx="4876800" cy="48768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15E116B-033B-8B3E-3F67-DE466DECEF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02850" y="1696604"/>
            <a:ext cx="24384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49A3-437B-1508-4B7D-67BCF4F3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76AA43-6A54-B445-E359-0E8D816ABCC6}"/>
              </a:ext>
            </a:extLst>
          </p:cNvPr>
          <p:cNvSpPr/>
          <p:nvPr/>
        </p:nvSpPr>
        <p:spPr>
          <a:xfrm rot="5664048" flipH="1" flipV="1">
            <a:off x="15877914" y="-20419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9B60EA2-7BE3-8788-9A69-E37EA3F91295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C3EB17D-BD04-D732-698E-31E81AC9F99C}"/>
              </a:ext>
            </a:extLst>
          </p:cNvPr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B1C5F9E-8D13-96DE-E6B2-1AAFCCC7FD6D}"/>
              </a:ext>
            </a:extLst>
          </p:cNvPr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255C164-12D6-7D8D-62F2-818792A378A0}"/>
              </a:ext>
            </a:extLst>
          </p:cNvPr>
          <p:cNvSpPr/>
          <p:nvPr/>
        </p:nvSpPr>
        <p:spPr>
          <a:xfrm>
            <a:off x="16567938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B3F9B37-6191-EEBC-AD13-2B30DB66600D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20C996C4-4D40-69D3-F4DE-833CCE25F556}"/>
              </a:ext>
            </a:extLst>
          </p:cNvPr>
          <p:cNvSpPr/>
          <p:nvPr/>
        </p:nvSpPr>
        <p:spPr>
          <a:xfrm>
            <a:off x="13677825" y="408523"/>
            <a:ext cx="824382" cy="1059111"/>
          </a:xfrm>
          <a:custGeom>
            <a:avLst/>
            <a:gdLst/>
            <a:ahLst/>
            <a:cxnLst/>
            <a:rect l="l" t="t" r="r" b="b"/>
            <a:pathLst>
              <a:path w="823501" h="1057979">
                <a:moveTo>
                  <a:pt x="0" y="0"/>
                </a:moveTo>
                <a:lnTo>
                  <a:pt x="823501" y="0"/>
                </a:lnTo>
                <a:lnTo>
                  <a:pt x="823501" y="1057979"/>
                </a:lnTo>
                <a:lnTo>
                  <a:pt x="0" y="1057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5242" r="-550428" b="-192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BCFA75AC-FBAB-C213-E112-90061950B0A7}"/>
              </a:ext>
            </a:extLst>
          </p:cNvPr>
          <p:cNvSpPr/>
          <p:nvPr/>
        </p:nvSpPr>
        <p:spPr>
          <a:xfrm>
            <a:off x="13514123" y="1701518"/>
            <a:ext cx="940821" cy="940821"/>
          </a:xfrm>
          <a:prstGeom prst="ellipse">
            <a:avLst/>
          </a:prstGeom>
          <a:solidFill>
            <a:srgbClr val="F7C843"/>
          </a:solidFill>
          <a:ln w="127000">
            <a:solidFill>
              <a:srgbClr val="F7C8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9CF3473-59E9-C445-9B5C-045A5559B77D}"/>
              </a:ext>
            </a:extLst>
          </p:cNvPr>
          <p:cNvSpPr/>
          <p:nvPr/>
        </p:nvSpPr>
        <p:spPr>
          <a:xfrm>
            <a:off x="14644954" y="1104117"/>
            <a:ext cx="545214" cy="5452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1A2852E-998E-1738-F747-17D855E29A63}"/>
              </a:ext>
            </a:extLst>
          </p:cNvPr>
          <p:cNvSpPr/>
          <p:nvPr/>
        </p:nvSpPr>
        <p:spPr>
          <a:xfrm>
            <a:off x="153681" y="964729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41FC2D2-6126-8C20-1FF5-0E4636B8C85C}"/>
              </a:ext>
            </a:extLst>
          </p:cNvPr>
          <p:cNvGrpSpPr/>
          <p:nvPr/>
        </p:nvGrpSpPr>
        <p:grpSpPr>
          <a:xfrm>
            <a:off x="419617" y="701040"/>
            <a:ext cx="8267183" cy="9459694"/>
            <a:chOff x="419617" y="701040"/>
            <a:chExt cx="8267183" cy="9459694"/>
          </a:xfrm>
        </p:grpSpPr>
        <p:sp>
          <p:nvSpPr>
            <p:cNvPr id="20" name="สี่เหลี่ยมผืนผ้า: มุมมน 19">
              <a:extLst>
                <a:ext uri="{FF2B5EF4-FFF2-40B4-BE49-F238E27FC236}">
                  <a16:creationId xmlns:a16="http://schemas.microsoft.com/office/drawing/2014/main" id="{1D9BA227-DBD8-CA44-051C-F78E126F8575}"/>
                </a:ext>
              </a:extLst>
            </p:cNvPr>
            <p:cNvSpPr/>
            <p:nvPr/>
          </p:nvSpPr>
          <p:spPr>
            <a:xfrm>
              <a:off x="419617" y="701040"/>
              <a:ext cx="8267183" cy="8745935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E3AA0030-F42C-4355-8766-0A2BE52C4C4F}"/>
                </a:ext>
              </a:extLst>
            </p:cNvPr>
            <p:cNvGrpSpPr/>
            <p:nvPr/>
          </p:nvGrpSpPr>
          <p:grpSpPr>
            <a:xfrm>
              <a:off x="685800" y="938079"/>
              <a:ext cx="7696199" cy="8245004"/>
              <a:chOff x="240891" y="-357089"/>
              <a:chExt cx="13834480" cy="27858327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3D3D7156-35C4-9B8C-6CC4-F3225835CA83}"/>
                  </a:ext>
                </a:extLst>
              </p:cNvPr>
              <p:cNvGrpSpPr/>
              <p:nvPr/>
            </p:nvGrpSpPr>
            <p:grpSpPr>
              <a:xfrm>
                <a:off x="329364" y="-357089"/>
                <a:ext cx="13746007" cy="27858327"/>
                <a:chOff x="83561" y="-90595"/>
                <a:chExt cx="3487413" cy="7067761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7B3B1786-E15A-32E1-D78B-E554E087B447}"/>
                    </a:ext>
                  </a:extLst>
                </p:cNvPr>
                <p:cNvSpPr/>
                <p:nvPr/>
              </p:nvSpPr>
              <p:spPr>
                <a:xfrm>
                  <a:off x="83561" y="-90595"/>
                  <a:ext cx="3487413" cy="7067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FC1D6157-A7C8-EA7A-053B-AE392EB4E41F}"/>
                  </a:ext>
                </a:extLst>
              </p:cNvPr>
              <p:cNvSpPr/>
              <p:nvPr/>
            </p:nvSpPr>
            <p:spPr>
              <a:xfrm>
                <a:off x="240891" y="1960097"/>
                <a:ext cx="13746007" cy="0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988EF222-8256-953B-6265-D7E5EF9434BE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C12A0B14-F21E-59F6-E6F0-3E7273F945B1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C01C81F9-DD1E-4F90-75AB-C54212C3E48D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14DAE5D9-2EC8-28FD-B843-2CA12D3DB862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62AB1645-5084-9D95-C7AD-E14A1C71C128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758CF948-3746-9A5E-78B9-040261A857A6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F1180A86-62DF-34DA-22F2-590DADDC9276}"/>
                </a:ext>
              </a:extLst>
            </p:cNvPr>
            <p:cNvSpPr txBox="1"/>
            <p:nvPr/>
          </p:nvSpPr>
          <p:spPr>
            <a:xfrm>
              <a:off x="1259080" y="1943100"/>
              <a:ext cx="6588256" cy="8217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8800" b="0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โดยใน</a:t>
              </a:r>
              <a:r>
                <a:rPr lang="th-TH" sz="8800" b="0" i="0" dirty="0" err="1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br>
                <a:rPr lang="th-TH" sz="8800" b="0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8800" b="0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ของระบบทางเทคโนโลยีจะประกอบไปด้วย </a:t>
              </a:r>
              <a:br>
                <a:rPr lang="th-TH" sz="8800" b="0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8800" b="0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3 ส่วนหลัก ๆ ดังนี</a:t>
              </a:r>
              <a:r>
                <a:rPr lang="th-TH" sz="8800" dirty="0">
                  <a:solidFill>
                    <a:srgbClr val="24202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้</a:t>
              </a:r>
              <a:r>
                <a:rPr lang="th-TH" sz="8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br>
                <a:rPr lang="th-TH" sz="8800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endParaRPr lang="en-US" sz="8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052" name="Picture 4" descr="Computer Software Sticker by MyFarm">
            <a:extLst>
              <a:ext uri="{FF2B5EF4-FFF2-40B4-BE49-F238E27FC236}">
                <a16:creationId xmlns:a16="http://schemas.microsoft.com/office/drawing/2014/main" id="{B3236387-CB1A-68C6-D6E1-F893C6BE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3088" y="1567271"/>
            <a:ext cx="10956846" cy="82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6160-EA80-FFD0-7F53-0B2DA4E7B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C4804C-0782-07E2-AE16-7476B81F327D}"/>
              </a:ext>
            </a:extLst>
          </p:cNvPr>
          <p:cNvSpPr/>
          <p:nvPr/>
        </p:nvSpPr>
        <p:spPr>
          <a:xfrm rot="5631132" flipH="1" flipV="1">
            <a:off x="15634875" y="-81163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51F46E2-CD45-ADC2-25F9-36BF889DFD36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A0D2128E-A9C9-313D-4036-20F22B083740}"/>
              </a:ext>
            </a:extLst>
          </p:cNvPr>
          <p:cNvSpPr/>
          <p:nvPr/>
        </p:nvSpPr>
        <p:spPr>
          <a:xfrm>
            <a:off x="136339" y="294698"/>
            <a:ext cx="7331261" cy="188795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D4072DE-B341-489F-1507-B393AFF39D56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99962F0-418A-7629-E3D6-7AA9BB88DB7F}"/>
              </a:ext>
            </a:extLst>
          </p:cNvPr>
          <p:cNvSpPr txBox="1"/>
          <p:nvPr/>
        </p:nvSpPr>
        <p:spPr>
          <a:xfrm>
            <a:off x="826954" y="528292"/>
            <a:ext cx="6536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ตัวป้อน </a:t>
            </a:r>
            <a:r>
              <a:rPr lang="en-US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(INPUT)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A334CCC-03D9-C7B9-14CE-D15590C82E9A}"/>
              </a:ext>
            </a:extLst>
          </p:cNvPr>
          <p:cNvGrpSpPr/>
          <p:nvPr/>
        </p:nvGrpSpPr>
        <p:grpSpPr>
          <a:xfrm>
            <a:off x="323036" y="2324100"/>
            <a:ext cx="13926364" cy="7772400"/>
            <a:chOff x="323036" y="2324100"/>
            <a:chExt cx="13926364" cy="7772400"/>
          </a:xfrm>
        </p:grpSpPr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id="{909C5279-AA9C-F53F-2662-26CC76FBFEBD}"/>
                </a:ext>
              </a:extLst>
            </p:cNvPr>
            <p:cNvSpPr/>
            <p:nvPr/>
          </p:nvSpPr>
          <p:spPr>
            <a:xfrm>
              <a:off x="323036" y="2324100"/>
              <a:ext cx="13926364" cy="7265478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41ECA9B4-99A2-4F86-40A3-435DAE135D2F}"/>
                </a:ext>
              </a:extLst>
            </p:cNvPr>
            <p:cNvGrpSpPr/>
            <p:nvPr/>
          </p:nvGrpSpPr>
          <p:grpSpPr>
            <a:xfrm>
              <a:off x="530832" y="2476500"/>
              <a:ext cx="13417582" cy="6809223"/>
              <a:chOff x="240891" y="-357093"/>
              <a:chExt cx="22649386" cy="20792931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532A002C-5FB8-1B0C-914A-3B42F01E15D3}"/>
                  </a:ext>
                </a:extLst>
              </p:cNvPr>
              <p:cNvGrpSpPr/>
              <p:nvPr/>
            </p:nvGrpSpPr>
            <p:grpSpPr>
              <a:xfrm>
                <a:off x="240891" y="-357093"/>
                <a:ext cx="22645999" cy="20792931"/>
                <a:chOff x="61115" y="-90596"/>
                <a:chExt cx="5745374" cy="5275244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C7622603-8386-645F-C156-5A151734B986}"/>
                    </a:ext>
                  </a:extLst>
                </p:cNvPr>
                <p:cNvSpPr/>
                <p:nvPr/>
              </p:nvSpPr>
              <p:spPr>
                <a:xfrm>
                  <a:off x="61115" y="-90596"/>
                  <a:ext cx="5745374" cy="52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EA3009E0-C2AA-E93C-8232-56F3A6E5D6EA}"/>
                  </a:ext>
                </a:extLst>
              </p:cNvPr>
              <p:cNvSpPr/>
              <p:nvPr/>
            </p:nvSpPr>
            <p:spPr>
              <a:xfrm>
                <a:off x="244278" y="1642168"/>
                <a:ext cx="22645999" cy="0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C32C0EC0-793D-0B77-1FA7-C139CEBB594C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D89C6880-F418-6907-049B-A34AA73C5182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ECF15CCB-8B63-3585-D6DC-9918B6DE598E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E89B6B42-F0F5-38FB-1592-DAE82694AAE4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42189188-8EF3-5B9F-77B4-0529112E401E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5110A22F-A5DA-E855-B834-3EADF92A7A3B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5A4EC3F3-929C-70A1-D3E4-C818969596D7}"/>
                </a:ext>
              </a:extLst>
            </p:cNvPr>
            <p:cNvGrpSpPr/>
            <p:nvPr/>
          </p:nvGrpSpPr>
          <p:grpSpPr>
            <a:xfrm>
              <a:off x="323036" y="9693776"/>
              <a:ext cx="1411593" cy="402724"/>
              <a:chOff x="16567938" y="9589688"/>
              <a:chExt cx="1411593" cy="402724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E3E4FE3-13F5-4ADB-593E-B1B78A8FF8BD}"/>
                  </a:ext>
                </a:extLst>
              </p:cNvPr>
              <p:cNvSpPr/>
              <p:nvPr/>
            </p:nvSpPr>
            <p:spPr>
              <a:xfrm>
                <a:off x="17576807" y="9589688"/>
                <a:ext cx="402724" cy="402724"/>
              </a:xfrm>
              <a:custGeom>
                <a:avLst/>
                <a:gdLst/>
                <a:ahLst/>
                <a:cxnLst/>
                <a:rect l="l" t="t" r="r" b="b"/>
                <a:pathLst>
                  <a:path w="402724" h="402724">
                    <a:moveTo>
                      <a:pt x="0" y="0"/>
                    </a:moveTo>
                    <a:lnTo>
                      <a:pt x="402725" y="0"/>
                    </a:lnTo>
                    <a:lnTo>
                      <a:pt x="402725" y="402724"/>
                    </a:lnTo>
                    <a:lnTo>
                      <a:pt x="0" y="402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26DB402-4D5E-640D-C999-FD07132A57A8}"/>
                  </a:ext>
                </a:extLst>
              </p:cNvPr>
              <p:cNvSpPr/>
              <p:nvPr/>
            </p:nvSpPr>
            <p:spPr>
              <a:xfrm>
                <a:off x="17071856" y="9589688"/>
                <a:ext cx="402724" cy="402724"/>
              </a:xfrm>
              <a:custGeom>
                <a:avLst/>
                <a:gdLst/>
                <a:ahLst/>
                <a:cxnLst/>
                <a:rect l="l" t="t" r="r" b="b"/>
                <a:pathLst>
                  <a:path w="402724" h="402724">
                    <a:moveTo>
                      <a:pt x="0" y="0"/>
                    </a:moveTo>
                    <a:lnTo>
                      <a:pt x="402724" y="0"/>
                    </a:lnTo>
                    <a:lnTo>
                      <a:pt x="402724" y="402724"/>
                    </a:lnTo>
                    <a:lnTo>
                      <a:pt x="0" y="402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5962A58-AC42-811C-5206-419A179036A2}"/>
                  </a:ext>
                </a:extLst>
              </p:cNvPr>
              <p:cNvSpPr/>
              <p:nvPr/>
            </p:nvSpPr>
            <p:spPr>
              <a:xfrm>
                <a:off x="16567938" y="9589688"/>
                <a:ext cx="402724" cy="402724"/>
              </a:xfrm>
              <a:custGeom>
                <a:avLst/>
                <a:gdLst/>
                <a:ahLst/>
                <a:cxnLst/>
                <a:rect l="l" t="t" r="r" b="b"/>
                <a:pathLst>
                  <a:path w="402724" h="402724">
                    <a:moveTo>
                      <a:pt x="0" y="0"/>
                    </a:moveTo>
                    <a:lnTo>
                      <a:pt x="402724" y="0"/>
                    </a:lnTo>
                    <a:lnTo>
                      <a:pt x="402724" y="402724"/>
                    </a:lnTo>
                    <a:lnTo>
                      <a:pt x="0" y="402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8F62890C-1CFB-8A72-5F3A-4CE61CDF24AC}"/>
                </a:ext>
              </a:extLst>
            </p:cNvPr>
            <p:cNvSpPr txBox="1"/>
            <p:nvPr/>
          </p:nvSpPr>
          <p:spPr>
            <a:xfrm>
              <a:off x="762000" y="3397389"/>
              <a:ext cx="12971108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คือ ปัจจัยนําเข้า ได้แก่ ความต้องการและความจําเป็นของมนุษย์ หรือปัญหาที่เกิดขึ้นในชีวิต</a:t>
              </a:r>
              <a:r>
                <a:rPr lang="th-TH" sz="6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ประจํ</a:t>
              </a: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าวัน ซึ่งมนุษย์พยายามหาวิธีแก้ไขให้ได้ตามความต้องการ โดย</a:t>
              </a:r>
              <a:r>
                <a:rPr lang="th-TH" sz="6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คํานึ</a:t>
              </a: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งถึงทรัพยากรทางเทคโนโลยีที่เป็นปัจจัยในการ</a:t>
              </a:r>
              <a:r>
                <a:rPr lang="th-TH" sz="6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ดําเนินการ</a:t>
              </a: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ของระบบ เช่น </a:t>
              </a:r>
              <a:br>
                <a:rPr lang="en-US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คน เงินทุน เครื่องจักร วัสดุ เครื่องมือและอุปกรณ์ พลังงาน วัตถุดิบ ข้อมูล การบริหารจัดการ ทรัพยากร เวลา</a:t>
              </a:r>
              <a:endPara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43" name="Freeform 18">
            <a:extLst>
              <a:ext uri="{FF2B5EF4-FFF2-40B4-BE49-F238E27FC236}">
                <a16:creationId xmlns:a16="http://schemas.microsoft.com/office/drawing/2014/main" id="{D8011022-7320-E8A1-319B-166EB490044D}"/>
              </a:ext>
            </a:extLst>
          </p:cNvPr>
          <p:cNvSpPr/>
          <p:nvPr/>
        </p:nvSpPr>
        <p:spPr>
          <a:xfrm>
            <a:off x="7578445" y="-196276"/>
            <a:ext cx="1238799" cy="1591526"/>
          </a:xfrm>
          <a:custGeom>
            <a:avLst/>
            <a:gdLst/>
            <a:ahLst/>
            <a:cxnLst/>
            <a:rect l="l" t="t" r="r" b="b"/>
            <a:pathLst>
              <a:path w="823501" h="1057979">
                <a:moveTo>
                  <a:pt x="0" y="0"/>
                </a:moveTo>
                <a:lnTo>
                  <a:pt x="823501" y="0"/>
                </a:lnTo>
                <a:lnTo>
                  <a:pt x="823501" y="1057979"/>
                </a:lnTo>
                <a:lnTo>
                  <a:pt x="0" y="1057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5242" r="-550428" b="-192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29110636-2BD7-6A58-8B2A-A2C2BA9B4E5F}"/>
              </a:ext>
            </a:extLst>
          </p:cNvPr>
          <p:cNvSpPr/>
          <p:nvPr/>
        </p:nvSpPr>
        <p:spPr>
          <a:xfrm>
            <a:off x="8555546" y="1113534"/>
            <a:ext cx="824382" cy="1059111"/>
          </a:xfrm>
          <a:custGeom>
            <a:avLst/>
            <a:gdLst/>
            <a:ahLst/>
            <a:cxnLst/>
            <a:rect l="l" t="t" r="r" b="b"/>
            <a:pathLst>
              <a:path w="823501" h="1057979">
                <a:moveTo>
                  <a:pt x="0" y="0"/>
                </a:moveTo>
                <a:lnTo>
                  <a:pt x="823501" y="0"/>
                </a:lnTo>
                <a:lnTo>
                  <a:pt x="823501" y="1057979"/>
                </a:lnTo>
                <a:lnTo>
                  <a:pt x="0" y="1057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5242" r="-550428" b="-192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8F5CBBEA-E60D-5CC4-2F34-8BC9F955C7E2}"/>
              </a:ext>
            </a:extLst>
          </p:cNvPr>
          <p:cNvSpPr/>
          <p:nvPr/>
        </p:nvSpPr>
        <p:spPr>
          <a:xfrm>
            <a:off x="14116434" y="5994808"/>
            <a:ext cx="4798259" cy="4300984"/>
          </a:xfrm>
          <a:custGeom>
            <a:avLst/>
            <a:gdLst/>
            <a:ahLst/>
            <a:cxnLst/>
            <a:rect l="l" t="t" r="r" b="b"/>
            <a:pathLst>
              <a:path w="2791411" h="2502119">
                <a:moveTo>
                  <a:pt x="2791411" y="0"/>
                </a:moveTo>
                <a:lnTo>
                  <a:pt x="0" y="0"/>
                </a:lnTo>
                <a:lnTo>
                  <a:pt x="0" y="2502119"/>
                </a:lnTo>
                <a:lnTo>
                  <a:pt x="2791411" y="2502119"/>
                </a:lnTo>
                <a:lnTo>
                  <a:pt x="279141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450050B-6A6D-077F-9D99-E02291E62F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0533" y="4333062"/>
            <a:ext cx="1676400" cy="167640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7A84B580-A860-6835-EF55-EDB4DED8B4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6660008" y="3020327"/>
            <a:ext cx="1139127" cy="113912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66644A4-F4A2-45FB-786D-5028A88932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28391">
            <a:off x="14648909" y="2023680"/>
            <a:ext cx="872952" cy="8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E4373-C607-20F6-DE87-2B18582E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D8F745-4F8B-0831-4260-E49876815006}"/>
              </a:ext>
            </a:extLst>
          </p:cNvPr>
          <p:cNvSpPr/>
          <p:nvPr/>
        </p:nvSpPr>
        <p:spPr>
          <a:xfrm rot="5631132" flipH="1" flipV="1">
            <a:off x="15634875" y="-81163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3DC0CE7-C373-14CA-E67C-1DEFEA0AC85B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04C6D004-3F99-6221-5A08-B03E1E1BC5CE}"/>
              </a:ext>
            </a:extLst>
          </p:cNvPr>
          <p:cNvSpPr/>
          <p:nvPr/>
        </p:nvSpPr>
        <p:spPr>
          <a:xfrm>
            <a:off x="136339" y="294698"/>
            <a:ext cx="7836118" cy="188795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D40F7A6-CA14-0B99-E47C-6048B7DB26C0}"/>
              </a:ext>
            </a:extLst>
          </p:cNvPr>
          <p:cNvGrpSpPr/>
          <p:nvPr/>
        </p:nvGrpSpPr>
        <p:grpSpPr>
          <a:xfrm>
            <a:off x="323036" y="9693776"/>
            <a:ext cx="1411593" cy="402724"/>
            <a:chOff x="16567938" y="9589688"/>
            <a:chExt cx="1411593" cy="40272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7FA829F-AD8E-6289-09E7-EAF8183B7595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E11CDEC-692B-F6DA-2233-B62B8806699D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5496320-F377-6E3A-C0C3-05CB37D2C5C7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DD8BFE5B-7F0A-02BD-F23B-5C2150A20B4C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5CD07592-EA37-7376-DEC2-D6D1921D7F71}"/>
              </a:ext>
            </a:extLst>
          </p:cNvPr>
          <p:cNvSpPr txBox="1"/>
          <p:nvPr/>
        </p:nvSpPr>
        <p:spPr>
          <a:xfrm>
            <a:off x="243865" y="460464"/>
            <a:ext cx="8573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 (</a:t>
            </a:r>
            <a:r>
              <a:rPr lang="en-US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Process)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0A19D12-363A-E8FA-41F6-B84B00A38FB8}"/>
              </a:ext>
            </a:extLst>
          </p:cNvPr>
          <p:cNvGrpSpPr/>
          <p:nvPr/>
        </p:nvGrpSpPr>
        <p:grpSpPr>
          <a:xfrm>
            <a:off x="323036" y="2324100"/>
            <a:ext cx="13316764" cy="7265478"/>
            <a:chOff x="323036" y="2324100"/>
            <a:chExt cx="13316764" cy="7265478"/>
          </a:xfrm>
        </p:grpSpPr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id="{95956DC0-D2C7-5DA1-AF21-4B9D4DF997D4}"/>
                </a:ext>
              </a:extLst>
            </p:cNvPr>
            <p:cNvSpPr/>
            <p:nvPr/>
          </p:nvSpPr>
          <p:spPr>
            <a:xfrm>
              <a:off x="323036" y="2324100"/>
              <a:ext cx="13316764" cy="7265478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B31421AF-3FE3-07D6-7F74-A61821D75EE7}"/>
                </a:ext>
              </a:extLst>
            </p:cNvPr>
            <p:cNvGrpSpPr/>
            <p:nvPr/>
          </p:nvGrpSpPr>
          <p:grpSpPr>
            <a:xfrm>
              <a:off x="530832" y="2476500"/>
              <a:ext cx="12880368" cy="6809223"/>
              <a:chOff x="240891" y="-357093"/>
              <a:chExt cx="20070377" cy="20792931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9A17984D-4452-B545-936D-7F7A40B82C90}"/>
                  </a:ext>
                </a:extLst>
              </p:cNvPr>
              <p:cNvGrpSpPr/>
              <p:nvPr/>
            </p:nvGrpSpPr>
            <p:grpSpPr>
              <a:xfrm>
                <a:off x="240891" y="-357093"/>
                <a:ext cx="20070377" cy="20792931"/>
                <a:chOff x="61115" y="-90596"/>
                <a:chExt cx="5091929" cy="5275244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45CEEDBC-3583-FEF7-E15D-B4A037E79AEC}"/>
                    </a:ext>
                  </a:extLst>
                </p:cNvPr>
                <p:cNvSpPr/>
                <p:nvPr/>
              </p:nvSpPr>
              <p:spPr>
                <a:xfrm>
                  <a:off x="61115" y="-90596"/>
                  <a:ext cx="5091929" cy="52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3A99B912-902C-B50D-F36B-8A1778E6C06F}"/>
                  </a:ext>
                </a:extLst>
              </p:cNvPr>
              <p:cNvSpPr/>
              <p:nvPr/>
            </p:nvSpPr>
            <p:spPr>
              <a:xfrm>
                <a:off x="244277" y="1642169"/>
                <a:ext cx="20066990" cy="0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757773FD-AA3A-43BA-3D17-2705EB3FB4DA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E5319536-336B-7338-3D0D-8B20985396E4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46C134C8-58C1-EA46-B0CE-E96C1486FBE2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B0E86401-798F-2A49-19BE-0E3C1F6C34BE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C0034CBE-AA76-6B3B-4CC1-52193FB49FAE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009B9127-B4B8-2A18-60B6-F3EEBA3133AC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8E4DB232-EE04-E523-E71C-6D8525D3B040}"/>
                </a:ext>
              </a:extLst>
            </p:cNvPr>
            <p:cNvSpPr txBox="1"/>
            <p:nvPr/>
          </p:nvSpPr>
          <p:spPr>
            <a:xfrm>
              <a:off x="759173" y="3397389"/>
              <a:ext cx="12499627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คือ ขั้นตอนการแก้ปัญหาหรือการตอบสนองความต้องการ ซึ่งการแก้ปัญหาแต่ละชนิดอาจจะแตกต่างกันไปตามสภาพของปัญหา แต่โดยทั่วไปจะประกอบด้วยสิ่งที่ตอบสนองความต้องการของมนุษย์ โดยขั้นตอนการแก้ปัญหานี้เรามักจะใช้ กระบวนการออกแบบเชิงวิศวกรรม (</a:t>
              </a:r>
              <a:r>
                <a:rPr lang="en-US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Engineering Design Process) </a:t>
              </a: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มาเป็นกรอบใน</a:t>
              </a:r>
              <a:r>
                <a:rPr lang="th-TH" sz="6000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การทํางาน</a:t>
              </a:r>
              <a:r>
                <a:rPr lang="th-TH" sz="6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ตามขั้นตอน ได้แก่</a:t>
              </a: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180C46A-CC99-D64A-A3C1-5ECDCAFE7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00343" y="5410200"/>
            <a:ext cx="4876800" cy="48768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C7CF57F-65CB-CE99-A4B2-9EF1848473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72845" y="4152753"/>
            <a:ext cx="990747" cy="990747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24233C3-D089-207D-A081-CC0B907C23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2869" y="4152753"/>
            <a:ext cx="990747" cy="990747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2B3A4CD0-CF66-1EC2-B789-1072F01AE7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08791" y="2659998"/>
            <a:ext cx="990747" cy="9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DA0BF0D-9E5D-C4B9-5002-C8D692D3E395}"/>
              </a:ext>
            </a:extLst>
          </p:cNvPr>
          <p:cNvGrpSpPr/>
          <p:nvPr/>
        </p:nvGrpSpPr>
        <p:grpSpPr>
          <a:xfrm>
            <a:off x="218835" y="-385257"/>
            <a:ext cx="11834570" cy="2646878"/>
            <a:chOff x="218835" y="-385257"/>
            <a:chExt cx="11834570" cy="2646878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4854D5E4-0757-2FD2-E598-EAF51A7A00BC}"/>
                </a:ext>
              </a:extLst>
            </p:cNvPr>
            <p:cNvSpPr/>
            <p:nvPr/>
          </p:nvSpPr>
          <p:spPr>
            <a:xfrm>
              <a:off x="218835" y="214435"/>
              <a:ext cx="11834570" cy="1576265"/>
            </a:xfrm>
            <a:prstGeom prst="roundRect">
              <a:avLst>
                <a:gd name="adj" fmla="val 29236"/>
              </a:avLst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064CDB8E-00B3-1F1C-4E5E-BC939AEF81FB}"/>
                </a:ext>
              </a:extLst>
            </p:cNvPr>
            <p:cNvSpPr txBox="1"/>
            <p:nvPr/>
          </p:nvSpPr>
          <p:spPr>
            <a:xfrm>
              <a:off x="394805" y="-385257"/>
              <a:ext cx="20208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01</a:t>
              </a:r>
              <a:endParaRPr lang="en-US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0E436F95-68DA-A32A-6FD6-D938EAA42713}"/>
                </a:ext>
              </a:extLst>
            </p:cNvPr>
            <p:cNvSpPr txBox="1"/>
            <p:nvPr/>
          </p:nvSpPr>
          <p:spPr>
            <a:xfrm>
              <a:off x="2209800" y="344150"/>
              <a:ext cx="803629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88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ขั้นที่ 1 ระบุปัญหา</a:t>
              </a:r>
              <a:r>
                <a:rPr lang="th-TH" sz="88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endParaRPr lang="en-US" sz="88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55402540-F65F-07BB-ECF6-7C4BB7B5C98F}"/>
              </a:ext>
            </a:extLst>
          </p:cNvPr>
          <p:cNvGrpSpPr/>
          <p:nvPr/>
        </p:nvGrpSpPr>
        <p:grpSpPr>
          <a:xfrm>
            <a:off x="218835" y="1314884"/>
            <a:ext cx="16175961" cy="2646878"/>
            <a:chOff x="218835" y="1314884"/>
            <a:chExt cx="16175961" cy="2646878"/>
          </a:xfrm>
        </p:grpSpPr>
        <p:sp>
          <p:nvSpPr>
            <p:cNvPr id="53" name="สี่เหลี่ยมผืนผ้า: มุมมน 52">
              <a:extLst>
                <a:ext uri="{FF2B5EF4-FFF2-40B4-BE49-F238E27FC236}">
                  <a16:creationId xmlns:a16="http://schemas.microsoft.com/office/drawing/2014/main" id="{3D30A803-9646-05C5-2390-0DE74AFBF0EE}"/>
                </a:ext>
              </a:extLst>
            </p:cNvPr>
            <p:cNvSpPr/>
            <p:nvPr/>
          </p:nvSpPr>
          <p:spPr>
            <a:xfrm>
              <a:off x="218835" y="1913768"/>
              <a:ext cx="15772598" cy="1458014"/>
            </a:xfrm>
            <a:prstGeom prst="roundRect">
              <a:avLst>
                <a:gd name="adj" fmla="val 29236"/>
              </a:avLst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42AD261D-2303-5D58-91A8-084BAA56E80C}"/>
                </a:ext>
              </a:extLst>
            </p:cNvPr>
            <p:cNvSpPr txBox="1"/>
            <p:nvPr/>
          </p:nvSpPr>
          <p:spPr>
            <a:xfrm>
              <a:off x="446228" y="1314884"/>
              <a:ext cx="28580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02</a:t>
              </a:r>
              <a:endParaRPr lang="en-US" sz="16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FD40BDC1-223D-2BB0-BDA5-829E0147307B}"/>
                </a:ext>
              </a:extLst>
            </p:cNvPr>
            <p:cNvSpPr txBox="1"/>
            <p:nvPr/>
          </p:nvSpPr>
          <p:spPr>
            <a:xfrm>
              <a:off x="2243131" y="2142367"/>
              <a:ext cx="1415166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72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ขั้นที่ 2 รวบรวมข้อมูลและแนวคิดที่เกี่ยวข้องกับปัญหา</a:t>
              </a:r>
              <a:endPara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3E6A760-AE5D-57E6-C6B5-C6AF048F8590}"/>
              </a:ext>
            </a:extLst>
          </p:cNvPr>
          <p:cNvGrpSpPr/>
          <p:nvPr/>
        </p:nvGrpSpPr>
        <p:grpSpPr>
          <a:xfrm>
            <a:off x="218835" y="2934029"/>
            <a:ext cx="11834570" cy="2646878"/>
            <a:chOff x="218835" y="2934029"/>
            <a:chExt cx="11834570" cy="2646878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id="{12CDEBB7-AE7B-5755-ED1D-765CFCEBF005}"/>
                </a:ext>
              </a:extLst>
            </p:cNvPr>
            <p:cNvSpPr/>
            <p:nvPr/>
          </p:nvSpPr>
          <p:spPr>
            <a:xfrm>
              <a:off x="218835" y="3467429"/>
              <a:ext cx="11834570" cy="1576265"/>
            </a:xfrm>
            <a:prstGeom prst="roundRect">
              <a:avLst>
                <a:gd name="adj" fmla="val 29236"/>
              </a:avLst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EB5F03FD-3A00-5356-7439-B0052776BF66}"/>
                </a:ext>
              </a:extLst>
            </p:cNvPr>
            <p:cNvSpPr txBox="1"/>
            <p:nvPr/>
          </p:nvSpPr>
          <p:spPr>
            <a:xfrm>
              <a:off x="369831" y="2934029"/>
              <a:ext cx="20208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</a:t>
              </a:r>
              <a:r>
                <a:rPr lang="en-US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3</a:t>
              </a:r>
            </a:p>
          </p:txBody>
        </p:sp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2A686B18-0D11-A36D-10E7-353614B48848}"/>
                </a:ext>
              </a:extLst>
            </p:cNvPr>
            <p:cNvSpPr txBox="1"/>
            <p:nvPr/>
          </p:nvSpPr>
          <p:spPr>
            <a:xfrm>
              <a:off x="2209800" y="3772229"/>
              <a:ext cx="96803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72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ขั้นที่ 3 ออกแบบวิธีการแก้ปัญหา</a:t>
              </a:r>
              <a:endPara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1F5E4-DA5B-5D62-5EF5-EAA6A472E5B8}"/>
              </a:ext>
            </a:extLst>
          </p:cNvPr>
          <p:cNvGrpSpPr/>
          <p:nvPr/>
        </p:nvGrpSpPr>
        <p:grpSpPr>
          <a:xfrm>
            <a:off x="218835" y="4577885"/>
            <a:ext cx="13135649" cy="2646878"/>
            <a:chOff x="218835" y="4577885"/>
            <a:chExt cx="13135649" cy="2646878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603A392D-7901-631E-A807-4DC516815FF2}"/>
                </a:ext>
              </a:extLst>
            </p:cNvPr>
            <p:cNvSpPr/>
            <p:nvPr/>
          </p:nvSpPr>
          <p:spPr>
            <a:xfrm>
              <a:off x="218835" y="5190991"/>
              <a:ext cx="13024290" cy="1576265"/>
            </a:xfrm>
            <a:prstGeom prst="roundRect">
              <a:avLst>
                <a:gd name="adj" fmla="val 29236"/>
              </a:avLst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DFDB9B08-6F68-F844-1A12-3F5937FE5573}"/>
                </a:ext>
              </a:extLst>
            </p:cNvPr>
            <p:cNvSpPr txBox="1"/>
            <p:nvPr/>
          </p:nvSpPr>
          <p:spPr>
            <a:xfrm>
              <a:off x="369597" y="4577885"/>
              <a:ext cx="20208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</a:t>
              </a:r>
              <a:r>
                <a:rPr lang="en-US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4</a:t>
              </a: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4A25E229-F1C9-F20C-16DC-7C497ABA9691}"/>
                </a:ext>
              </a:extLst>
            </p:cNvPr>
            <p:cNvSpPr txBox="1"/>
            <p:nvPr/>
          </p:nvSpPr>
          <p:spPr>
            <a:xfrm>
              <a:off x="2057400" y="5420958"/>
              <a:ext cx="1129708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72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ขั้นที่ 4 วางแผนและ</a:t>
              </a:r>
              <a:r>
                <a:rPr lang="th-TH" sz="7200" b="1" i="0" dirty="0" err="1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ดําเนินการ</a:t>
              </a:r>
              <a:r>
                <a:rPr lang="th-TH" sz="72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แก้ปัญหา</a:t>
              </a:r>
              <a:endPara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9" name="Freeform 14">
            <a:extLst>
              <a:ext uri="{FF2B5EF4-FFF2-40B4-BE49-F238E27FC236}">
                <a16:creationId xmlns:a16="http://schemas.microsoft.com/office/drawing/2014/main" id="{8CE3C79C-21AE-F96B-1599-122F7984898D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81A34015-C587-3E17-F4A4-770F025F8FDC}"/>
              </a:ext>
            </a:extLst>
          </p:cNvPr>
          <p:cNvGrpSpPr/>
          <p:nvPr/>
        </p:nvGrpSpPr>
        <p:grpSpPr>
          <a:xfrm>
            <a:off x="304800" y="6210300"/>
            <a:ext cx="19354800" cy="2646878"/>
            <a:chOff x="304800" y="6210300"/>
            <a:chExt cx="19354800" cy="2646878"/>
          </a:xfrm>
        </p:grpSpPr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id="{8F0B0C10-74AA-8B37-543E-33571233C0BB}"/>
                </a:ext>
              </a:extLst>
            </p:cNvPr>
            <p:cNvGrpSpPr/>
            <p:nvPr/>
          </p:nvGrpSpPr>
          <p:grpSpPr>
            <a:xfrm>
              <a:off x="304800" y="6210300"/>
              <a:ext cx="17106317" cy="2646878"/>
              <a:chOff x="304800" y="6210300"/>
              <a:chExt cx="17106317" cy="2646878"/>
            </a:xfrm>
          </p:grpSpPr>
          <p:sp>
            <p:nvSpPr>
              <p:cNvPr id="8" name="สี่เหลี่ยมผืนผ้า: มุมมน 7">
                <a:extLst>
                  <a:ext uri="{FF2B5EF4-FFF2-40B4-BE49-F238E27FC236}">
                    <a16:creationId xmlns:a16="http://schemas.microsoft.com/office/drawing/2014/main" id="{0C7DA4CA-B8A1-5811-5786-E63FB28A6855}"/>
                  </a:ext>
                </a:extLst>
              </p:cNvPr>
              <p:cNvSpPr/>
              <p:nvPr/>
            </p:nvSpPr>
            <p:spPr>
              <a:xfrm>
                <a:off x="304800" y="6896101"/>
                <a:ext cx="17106317" cy="1461704"/>
              </a:xfrm>
              <a:prstGeom prst="roundRect">
                <a:avLst>
                  <a:gd name="adj" fmla="val 29236"/>
                </a:avLst>
              </a:prstGeom>
              <a:solidFill>
                <a:srgbClr val="F7C8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65FB1A9F-07BE-DE80-8230-538A6680AE97}"/>
                  </a:ext>
                </a:extLst>
              </p:cNvPr>
              <p:cNvSpPr txBox="1"/>
              <p:nvPr/>
            </p:nvSpPr>
            <p:spPr>
              <a:xfrm>
                <a:off x="480771" y="6210300"/>
                <a:ext cx="2020827" cy="2646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th-TH" sz="16600" b="1" dirty="0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0</a:t>
                </a:r>
                <a:r>
                  <a:rPr lang="en-US" sz="16600" b="1" dirty="0">
                    <a:solidFill>
                      <a:schemeClr val="bg1"/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5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636D5CF-7689-24AC-2850-FFAE63FE947D}"/>
                </a:ext>
              </a:extLst>
            </p:cNvPr>
            <p:cNvSpPr txBox="1"/>
            <p:nvPr/>
          </p:nvSpPr>
          <p:spPr>
            <a:xfrm>
              <a:off x="2098307" y="7200900"/>
              <a:ext cx="1756129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60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ขั้นที่ 5 ทดสอบ ประเมินผล และปรับปรุงแก้ไขวิธีการแก้ปัญหาหรือชิ้นงาน</a:t>
              </a:r>
              <a:endPara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31B155E4-4424-13BA-63AF-2900BEB65A10}"/>
              </a:ext>
            </a:extLst>
          </p:cNvPr>
          <p:cNvGrpSpPr/>
          <p:nvPr/>
        </p:nvGrpSpPr>
        <p:grpSpPr>
          <a:xfrm>
            <a:off x="107106" y="7886700"/>
            <a:ext cx="19552494" cy="2646878"/>
            <a:chOff x="107106" y="7886700"/>
            <a:chExt cx="19552494" cy="2646878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8CD6E214-295E-8432-1B60-18186EB16A7B}"/>
                </a:ext>
              </a:extLst>
            </p:cNvPr>
            <p:cNvSpPr/>
            <p:nvPr/>
          </p:nvSpPr>
          <p:spPr>
            <a:xfrm>
              <a:off x="1115975" y="9791050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145F6F64-2DED-0175-ED19-2D7BBF450062}"/>
                </a:ext>
              </a:extLst>
            </p:cNvPr>
            <p:cNvSpPr/>
            <p:nvPr/>
          </p:nvSpPr>
          <p:spPr>
            <a:xfrm>
              <a:off x="611024" y="9791050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01B421F-923A-2BBB-5B46-A80832386C85}"/>
                </a:ext>
              </a:extLst>
            </p:cNvPr>
            <p:cNvSpPr/>
            <p:nvPr/>
          </p:nvSpPr>
          <p:spPr>
            <a:xfrm>
              <a:off x="107106" y="9791050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2C8D13D8-0D3B-470E-F047-642823E2BCA2}"/>
                </a:ext>
              </a:extLst>
            </p:cNvPr>
            <p:cNvSpPr/>
            <p:nvPr/>
          </p:nvSpPr>
          <p:spPr>
            <a:xfrm>
              <a:off x="381000" y="8476178"/>
              <a:ext cx="17799894" cy="1461704"/>
            </a:xfrm>
            <a:prstGeom prst="roundRect">
              <a:avLst>
                <a:gd name="adj" fmla="val 29236"/>
              </a:avLst>
            </a:prstGeom>
            <a:solidFill>
              <a:srgbClr val="F7C84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33529737-F0E8-B355-F371-7BCA5AE1E0E9}"/>
                </a:ext>
              </a:extLst>
            </p:cNvPr>
            <p:cNvSpPr txBox="1"/>
            <p:nvPr/>
          </p:nvSpPr>
          <p:spPr>
            <a:xfrm>
              <a:off x="454580" y="7886700"/>
              <a:ext cx="20208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0</a:t>
              </a:r>
              <a:r>
                <a:rPr lang="en-US" sz="166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6</a:t>
              </a: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5E2E9528-D506-A801-BA3B-9A244AC1AD39}"/>
                </a:ext>
              </a:extLst>
            </p:cNvPr>
            <p:cNvSpPr txBox="1"/>
            <p:nvPr/>
          </p:nvSpPr>
          <p:spPr>
            <a:xfrm>
              <a:off x="2098307" y="8780978"/>
              <a:ext cx="17561293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57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ขั้นที่ 6 นําเสนอวิธีการแก้ปัญหา ผลการแก้ปัญหา หรือชิ้นงานเพื่อ</a:t>
              </a:r>
              <a:r>
                <a:rPr lang="th-TH" sz="5700" b="1" i="0" dirty="0" err="1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นําไปใช</a:t>
              </a:r>
              <a:r>
                <a:rPr lang="th-TH" sz="5700" b="1" i="0" dirty="0">
                  <a:solidFill>
                    <a:srgbClr val="242021"/>
                  </a:solidFill>
                  <a:effectLst/>
                  <a:latin typeface="Angsana New" panose="02020603050405020304" pitchFamily="18" charset="-34"/>
                  <a:cs typeface="Angsana New" panose="02020603050405020304" pitchFamily="18" charset="-34"/>
                </a:rPr>
                <a:t>้งานจริง</a:t>
              </a:r>
              <a:endParaRPr lang="en-US" sz="57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3074" name="Picture 2" descr="Happy Cloud Sticker by SVGator">
            <a:extLst>
              <a:ext uri="{FF2B5EF4-FFF2-40B4-BE49-F238E27FC236}">
                <a16:creationId xmlns:a16="http://schemas.microsoft.com/office/drawing/2014/main" id="{D9BC18C3-7777-D2EE-168D-026A985E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301" y="2966395"/>
            <a:ext cx="4449191" cy="44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1F4DD-64AD-9832-DCF0-D1E7C568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A0EEEF-C96A-5BF3-7AB5-505B21AF62A9}"/>
              </a:ext>
            </a:extLst>
          </p:cNvPr>
          <p:cNvSpPr/>
          <p:nvPr/>
        </p:nvSpPr>
        <p:spPr>
          <a:xfrm rot="5631132" flipH="1" flipV="1">
            <a:off x="15634875" y="-81163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5D0696-A108-FE19-71CB-A6F48F5BB8C0}"/>
              </a:ext>
            </a:extLst>
          </p:cNvPr>
          <p:cNvSpPr txBox="1"/>
          <p:nvPr/>
        </p:nvSpPr>
        <p:spPr>
          <a:xfrm>
            <a:off x="3686074" y="391677"/>
            <a:ext cx="10262340" cy="69616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E8E4C2B8-3E4E-4E21-6F67-149A32436FF6}"/>
              </a:ext>
            </a:extLst>
          </p:cNvPr>
          <p:cNvSpPr/>
          <p:nvPr/>
        </p:nvSpPr>
        <p:spPr>
          <a:xfrm>
            <a:off x="136339" y="294698"/>
            <a:ext cx="7836118" cy="188795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A1E70622-4D09-D979-AB38-D839C3F37FB5}"/>
              </a:ext>
            </a:extLst>
          </p:cNvPr>
          <p:cNvGrpSpPr/>
          <p:nvPr/>
        </p:nvGrpSpPr>
        <p:grpSpPr>
          <a:xfrm>
            <a:off x="323036" y="9693776"/>
            <a:ext cx="1411593" cy="402724"/>
            <a:chOff x="16567938" y="9589688"/>
            <a:chExt cx="1411593" cy="40272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3FDB5C7-D4A3-9747-5887-D0ED4A08DEC5}"/>
                </a:ext>
              </a:extLst>
            </p:cNvPr>
            <p:cNvSpPr/>
            <p:nvPr/>
          </p:nvSpPr>
          <p:spPr>
            <a:xfrm>
              <a:off x="17576807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5" y="0"/>
                  </a:lnTo>
                  <a:lnTo>
                    <a:pt x="402725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13D3E3B-CA51-0427-1BA4-04CCE1C10772}"/>
                </a:ext>
              </a:extLst>
            </p:cNvPr>
            <p:cNvSpPr/>
            <p:nvPr/>
          </p:nvSpPr>
          <p:spPr>
            <a:xfrm>
              <a:off x="17071856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AD26FE8-7145-B548-1D91-77C1599C9119}"/>
                </a:ext>
              </a:extLst>
            </p:cNvPr>
            <p:cNvSpPr/>
            <p:nvPr/>
          </p:nvSpPr>
          <p:spPr>
            <a:xfrm>
              <a:off x="16567938" y="9589688"/>
              <a:ext cx="402724" cy="402724"/>
            </a:xfrm>
            <a:custGeom>
              <a:avLst/>
              <a:gdLst/>
              <a:ahLst/>
              <a:cxnLst/>
              <a:rect l="l" t="t" r="r" b="b"/>
              <a:pathLst>
                <a:path w="402724" h="402724">
                  <a:moveTo>
                    <a:pt x="0" y="0"/>
                  </a:moveTo>
                  <a:lnTo>
                    <a:pt x="402724" y="0"/>
                  </a:lnTo>
                  <a:lnTo>
                    <a:pt x="402724" y="402724"/>
                  </a:lnTo>
                  <a:lnTo>
                    <a:pt x="0" y="402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C44F580F-FDD2-6734-95CB-BCBE1B70B4D8}"/>
              </a:ext>
            </a:extLst>
          </p:cNvPr>
          <p:cNvSpPr/>
          <p:nvPr/>
        </p:nvSpPr>
        <p:spPr>
          <a:xfrm>
            <a:off x="14917561" y="328036"/>
            <a:ext cx="3061970" cy="373004"/>
          </a:xfrm>
          <a:custGeom>
            <a:avLst/>
            <a:gdLst/>
            <a:ahLst/>
            <a:cxnLst/>
            <a:rect l="l" t="t" r="r" b="b"/>
            <a:pathLst>
              <a:path w="3061970" h="373004">
                <a:moveTo>
                  <a:pt x="0" y="0"/>
                </a:moveTo>
                <a:lnTo>
                  <a:pt x="3061971" y="0"/>
                </a:lnTo>
                <a:lnTo>
                  <a:pt x="3061971" y="373004"/>
                </a:lnTo>
                <a:lnTo>
                  <a:pt x="0" y="373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EBDBBEE-045E-1769-4B02-ECEAF6CEBF6C}"/>
              </a:ext>
            </a:extLst>
          </p:cNvPr>
          <p:cNvSpPr txBox="1"/>
          <p:nvPr/>
        </p:nvSpPr>
        <p:spPr>
          <a:xfrm>
            <a:off x="-29308" y="457912"/>
            <a:ext cx="8573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ผลผลิต (</a:t>
            </a:r>
            <a:r>
              <a:rPr lang="en-US" sz="9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Output)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3EC74F7C-0200-E8EF-E4FA-3851F7D71AB1}"/>
              </a:ext>
            </a:extLst>
          </p:cNvPr>
          <p:cNvGrpSpPr/>
          <p:nvPr/>
        </p:nvGrpSpPr>
        <p:grpSpPr>
          <a:xfrm>
            <a:off x="323036" y="2324100"/>
            <a:ext cx="11868964" cy="7265478"/>
            <a:chOff x="323036" y="2324100"/>
            <a:chExt cx="11868964" cy="7265478"/>
          </a:xfrm>
        </p:grpSpPr>
        <p:sp>
          <p:nvSpPr>
            <p:cNvPr id="49" name="สี่เหลี่ยมผืนผ้า: มุมมน 48">
              <a:extLst>
                <a:ext uri="{FF2B5EF4-FFF2-40B4-BE49-F238E27FC236}">
                  <a16:creationId xmlns:a16="http://schemas.microsoft.com/office/drawing/2014/main" id="{353B2D2B-5A1E-EA4C-8108-62172E3483AF}"/>
                </a:ext>
              </a:extLst>
            </p:cNvPr>
            <p:cNvSpPr/>
            <p:nvPr/>
          </p:nvSpPr>
          <p:spPr>
            <a:xfrm>
              <a:off x="323036" y="2324100"/>
              <a:ext cx="11868964" cy="7265478"/>
            </a:xfrm>
            <a:prstGeom prst="roundRect">
              <a:avLst>
                <a:gd name="adj" fmla="val 68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A64197D2-664A-5B99-AAFA-8E1C655EEC6C}"/>
                </a:ext>
              </a:extLst>
            </p:cNvPr>
            <p:cNvGrpSpPr/>
            <p:nvPr/>
          </p:nvGrpSpPr>
          <p:grpSpPr>
            <a:xfrm>
              <a:off x="530832" y="2476500"/>
              <a:ext cx="11661168" cy="6809223"/>
              <a:chOff x="240891" y="-357093"/>
              <a:chExt cx="18170602" cy="20792931"/>
            </a:xfrm>
          </p:grpSpPr>
          <p:grpSp>
            <p:nvGrpSpPr>
              <p:cNvPr id="31" name="Group 3">
                <a:extLst>
                  <a:ext uri="{FF2B5EF4-FFF2-40B4-BE49-F238E27FC236}">
                    <a16:creationId xmlns:a16="http://schemas.microsoft.com/office/drawing/2014/main" id="{592B6C5F-1607-4BCB-91C4-6B7B2B4477CF}"/>
                  </a:ext>
                </a:extLst>
              </p:cNvPr>
              <p:cNvGrpSpPr/>
              <p:nvPr/>
            </p:nvGrpSpPr>
            <p:grpSpPr>
              <a:xfrm>
                <a:off x="240891" y="-357093"/>
                <a:ext cx="17826338" cy="20792931"/>
                <a:chOff x="61115" y="-90596"/>
                <a:chExt cx="4522608" cy="5275244"/>
              </a:xfrm>
            </p:grpSpPr>
            <p:sp>
              <p:nvSpPr>
                <p:cNvPr id="39" name="Freeform 4">
                  <a:extLst>
                    <a:ext uri="{FF2B5EF4-FFF2-40B4-BE49-F238E27FC236}">
                      <a16:creationId xmlns:a16="http://schemas.microsoft.com/office/drawing/2014/main" id="{408875AB-CB40-4634-7165-118CEB4C588D}"/>
                    </a:ext>
                  </a:extLst>
                </p:cNvPr>
                <p:cNvSpPr/>
                <p:nvPr/>
              </p:nvSpPr>
              <p:spPr>
                <a:xfrm>
                  <a:off x="61115" y="-90596"/>
                  <a:ext cx="4522608" cy="527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374" h="3038863">
                      <a:moveTo>
                        <a:pt x="5620914" y="3038863"/>
                      </a:moveTo>
                      <a:lnTo>
                        <a:pt x="124460" y="3038863"/>
                      </a:lnTo>
                      <a:cubicBezTo>
                        <a:pt x="55880" y="3038863"/>
                        <a:pt x="0" y="2982983"/>
                        <a:pt x="0" y="2914403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5620914" y="0"/>
                      </a:lnTo>
                      <a:cubicBezTo>
                        <a:pt x="5689494" y="0"/>
                        <a:pt x="5745374" y="55880"/>
                        <a:pt x="5745374" y="124460"/>
                      </a:cubicBezTo>
                      <a:lnTo>
                        <a:pt x="5745374" y="2914403"/>
                      </a:lnTo>
                      <a:cubicBezTo>
                        <a:pt x="5745374" y="2982983"/>
                        <a:pt x="5689494" y="3038863"/>
                        <a:pt x="5620914" y="3038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2" name="AutoShape 5">
                <a:extLst>
                  <a:ext uri="{FF2B5EF4-FFF2-40B4-BE49-F238E27FC236}">
                    <a16:creationId xmlns:a16="http://schemas.microsoft.com/office/drawing/2014/main" id="{A8D02258-49AC-7290-4784-5C91F88A44B6}"/>
                  </a:ext>
                </a:extLst>
              </p:cNvPr>
              <p:cNvSpPr/>
              <p:nvPr/>
            </p:nvSpPr>
            <p:spPr>
              <a:xfrm>
                <a:off x="244277" y="1642169"/>
                <a:ext cx="18167216" cy="0"/>
              </a:xfrm>
              <a:prstGeom prst="line">
                <a:avLst/>
              </a:prstGeom>
              <a:ln w="28575" cap="rnd">
                <a:solidFill>
                  <a:srgbClr val="FFC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AEC3275B-AA3A-0571-7F37-F3EAAC26E624}"/>
                  </a:ext>
                </a:extLst>
              </p:cNvPr>
              <p:cNvGrpSpPr/>
              <p:nvPr/>
            </p:nvGrpSpPr>
            <p:grpSpPr>
              <a:xfrm rot="-10800000">
                <a:off x="2332781" y="171457"/>
                <a:ext cx="475134" cy="955775"/>
                <a:chOff x="-24799725" y="-7341280"/>
                <a:chExt cx="10414432" cy="20949553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1D232293-7F5B-5CAB-6AEF-EA625DE59F74}"/>
                    </a:ext>
                  </a:extLst>
                </p:cNvPr>
                <p:cNvSpPr/>
                <p:nvPr/>
              </p:nvSpPr>
              <p:spPr>
                <a:xfrm>
                  <a:off x="-24799725" y="-7341280"/>
                  <a:ext cx="10414432" cy="2094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EDECED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4" name="Group 8">
                <a:extLst>
                  <a:ext uri="{FF2B5EF4-FFF2-40B4-BE49-F238E27FC236}">
                    <a16:creationId xmlns:a16="http://schemas.microsoft.com/office/drawing/2014/main" id="{D3019F60-D6CB-807F-5F0C-769228A078B6}"/>
                  </a:ext>
                </a:extLst>
              </p:cNvPr>
              <p:cNvGrpSpPr/>
              <p:nvPr/>
            </p:nvGrpSpPr>
            <p:grpSpPr>
              <a:xfrm rot="-10800000">
                <a:off x="1601850" y="203245"/>
                <a:ext cx="475135" cy="923988"/>
                <a:chOff x="-16380931" y="-7341236"/>
                <a:chExt cx="10414437" cy="20252817"/>
              </a:xfrm>
            </p:grpSpPr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C88E1E16-3E8C-3B16-C1DC-E32F83B44536}"/>
                    </a:ext>
                  </a:extLst>
                </p:cNvPr>
                <p:cNvSpPr/>
                <p:nvPr/>
              </p:nvSpPr>
              <p:spPr>
                <a:xfrm>
                  <a:off x="-16380931" y="-7341236"/>
                  <a:ext cx="10414437" cy="2025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BD60DA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5" name="Group 10">
                <a:extLst>
                  <a:ext uri="{FF2B5EF4-FFF2-40B4-BE49-F238E27FC236}">
                    <a16:creationId xmlns:a16="http://schemas.microsoft.com/office/drawing/2014/main" id="{C3FEA445-DFA5-C663-8F89-2F2D59E7B6A0}"/>
                  </a:ext>
                </a:extLst>
              </p:cNvPr>
              <p:cNvGrpSpPr/>
              <p:nvPr/>
            </p:nvGrpSpPr>
            <p:grpSpPr>
              <a:xfrm rot="-10800000">
                <a:off x="870920" y="203247"/>
                <a:ext cx="474196" cy="923992"/>
                <a:chOff x="-7941476" y="-7341402"/>
                <a:chExt cx="10393850" cy="20252904"/>
              </a:xfrm>
            </p:grpSpPr>
            <p:sp>
              <p:nvSpPr>
                <p:cNvPr id="36" name="Freeform 11">
                  <a:extLst>
                    <a:ext uri="{FF2B5EF4-FFF2-40B4-BE49-F238E27FC236}">
                      <a16:creationId xmlns:a16="http://schemas.microsoft.com/office/drawing/2014/main" id="{D050364A-F6A4-F287-CF74-958A001F660B}"/>
                    </a:ext>
                  </a:extLst>
                </p:cNvPr>
                <p:cNvSpPr/>
                <p:nvPr/>
              </p:nvSpPr>
              <p:spPr>
                <a:xfrm>
                  <a:off x="-7941476" y="-7341402"/>
                  <a:ext cx="10393850" cy="20252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71717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7" name="กล่องข้อความ 26">
              <a:extLst>
                <a:ext uri="{FF2B5EF4-FFF2-40B4-BE49-F238E27FC236}">
                  <a16:creationId xmlns:a16="http://schemas.microsoft.com/office/drawing/2014/main" id="{BA9FB4CC-E2E5-B9C5-9B60-D4AAE2CA6024}"/>
                </a:ext>
              </a:extLst>
            </p:cNvPr>
            <p:cNvSpPr txBox="1"/>
            <p:nvPr/>
          </p:nvSpPr>
          <p:spPr>
            <a:xfrm>
              <a:off x="990600" y="3397915"/>
              <a:ext cx="10249311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72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คือ สิ่งที่ตอบสนองความต้องการของมนุษย์หรือผลที่ได้จากกระบวนการ แก้ปัญหาที่เกิดจากกระบวนการเทคโนโลยี โดยผลผลิตที่ได้นี้อาจจะเป็นชิ้นงานหรือเป็นวิธีการก็ได้</a:t>
              </a: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CB84A16-2733-5CCB-E145-35FAAC8453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85734" y="5275385"/>
            <a:ext cx="4876800" cy="4876800"/>
          </a:xfrm>
          <a:prstGeom prst="rect">
            <a:avLst/>
          </a:prstGeom>
        </p:spPr>
      </p:pic>
      <p:pic>
        <p:nvPicPr>
          <p:cNvPr id="4098" name="Picture 2" descr="Point Of Sale Report Sticker by MokaPOS">
            <a:extLst>
              <a:ext uri="{FF2B5EF4-FFF2-40B4-BE49-F238E27FC236}">
                <a16:creationId xmlns:a16="http://schemas.microsoft.com/office/drawing/2014/main" id="{A940AA42-A54B-4E51-8D79-D62293D9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197" y="991105"/>
            <a:ext cx="5435481" cy="54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63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ธีม3" id="{2A79B4C3-DCBB-4859-942C-80DDA9F10D01}" vid="{20031C5C-8989-476D-A89F-C2B44D4B5548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ธีม3</Template>
  <TotalTime>317</TotalTime>
  <Words>638</Words>
  <Application>Microsoft Office PowerPoint</Application>
  <PresentationFormat>กำหนดเอง</PresentationFormat>
  <Paragraphs>39</Paragraphs>
  <Slides>12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Angsana New</vt:lpstr>
      <vt:lpstr>Arial</vt:lpstr>
      <vt:lpstr>Calibri</vt:lpstr>
      <vt:lpstr>Poppins Ultra-Bold</vt:lpstr>
      <vt:lpstr>ธีม3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AimphanUser072</dc:creator>
  <cp:lastModifiedBy>AimphanUser072</cp:lastModifiedBy>
  <cp:revision>11</cp:revision>
  <dcterms:created xsi:type="dcterms:W3CDTF">2006-08-16T00:00:00Z</dcterms:created>
  <dcterms:modified xsi:type="dcterms:W3CDTF">2024-07-01T08:55:11Z</dcterms:modified>
  <dc:identifier>DAF9fzPRCx0</dc:identifier>
</cp:coreProperties>
</file>